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9"/>
  </p:notesMasterIdLst>
  <p:sldIdLst>
    <p:sldId id="265" r:id="rId5"/>
    <p:sldId id="678" r:id="rId6"/>
    <p:sldId id="679" r:id="rId7"/>
    <p:sldId id="680" r:id="rId8"/>
    <p:sldId id="686" r:id="rId9"/>
    <p:sldId id="687" r:id="rId10"/>
    <p:sldId id="688" r:id="rId11"/>
    <p:sldId id="689" r:id="rId12"/>
    <p:sldId id="691" r:id="rId13"/>
    <p:sldId id="690" r:id="rId14"/>
    <p:sldId id="692" r:id="rId15"/>
    <p:sldId id="693" r:id="rId16"/>
    <p:sldId id="685" r:id="rId17"/>
    <p:sldId id="268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E3FD"/>
    <a:srgbClr val="ECDFF5"/>
    <a:srgbClr val="ECF5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5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7AFC56-45E4-4892-81B6-35BC41CB9190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7E825-3655-4B5D-A821-BFB1651B92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8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B703-5140-314D-BE6F-9D69F6685CD5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7163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EFFCA-74CE-2C21-611A-E94B809C8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1EF845B-D149-B10C-D68A-6E89DC6F89D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4814903-FEFA-6480-8E43-57B2C25CEE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6B43B670-B2C5-9D9E-C510-DBDC7E052B6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B703-5140-314D-BE6F-9D69F6685CD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6654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D4A32B-25F8-607A-150F-07D7DA3F00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51F82DA-F473-7238-906D-890E330B706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379BF69-05CF-649B-CC6D-2919F7A5BA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11163F-A45D-3B00-10E3-30AA4BB460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B703-5140-314D-BE6F-9D69F6685CD5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074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1F865F-0545-A0AA-3EE6-100EAF764B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C7E5B30-30D7-F874-4B62-FA637BA3FB5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9D394F10-62F9-26E4-ED60-5A3E38CFBB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393C00C-1F9D-37F1-AC33-B794A8E5AB7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B703-5140-314D-BE6F-9D69F6685CD5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396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FF8C1F-273F-282F-826A-E0296EEF0F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4EE6F95-CD49-BA09-3C0E-074BDB40A7D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97EB87-E3DA-099C-1D78-28CEF65F15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94A74F-D65F-28D4-2669-64AB687AF3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B703-5140-314D-BE6F-9D69F6685CD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91319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0FDC11-6A57-481F-1E7B-02B04AD2C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9E86C2A-F30F-C079-B21C-9D625D70C28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FB6B1E9C-5544-6E25-A408-10665F3F4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DA0DF91-8712-80C5-403D-67F64BA217F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B703-5140-314D-BE6F-9D69F6685CD5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622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A25AC9-7BDE-527A-7234-20DE420098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8C12166-0DF3-48D7-B130-536255123A4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447040C-EB4A-8808-8CA3-B767269869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46B960C-BF48-358D-17D6-4C144264F48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B703-5140-314D-BE6F-9D69F6685CD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10287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59266-A816-4CCC-A9ED-FA3E1609F2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7EDFB88-4ED4-B531-FCA5-E08F1D4CCD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9DCABC2-00E5-1604-937F-E40EA659F9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3434BDA-D8C3-D49D-724A-ACDC46CA9A1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B703-5140-314D-BE6F-9D69F6685CD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2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D2D5C3-C5EF-A04F-EBDC-11B84E1483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646F7496-4CA4-FDDB-DAD5-69957E4DB4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AF09275-20BD-99E4-C639-ED8B347BF8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151922-093A-5FDD-C8F0-1D7E7A28DBA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B703-5140-314D-BE6F-9D69F6685CD5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43107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27F19-0588-D6AC-F32C-D235E56D97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C79B93D-E6A1-56AC-2C3B-01A28644777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8BF9B96-F157-CCD8-720F-BBD5922A48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BEA7C9A-1F20-BD12-94DE-C4F2BB96A19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B703-5140-314D-BE6F-9D69F6685CD5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12735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A5F2BB-1494-43A6-F58D-E45EB9FF0A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DD5A7C3-7693-3F3F-0C6D-62D501CB3E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4C379E6C-9B3D-0901-D37E-6F5083A70E3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E287C4D-68F0-EC85-46B2-EB1EF7D2D6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B703-5140-314D-BE6F-9D69F6685CD5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5653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1C0B4E-00F2-46F0-5401-977355CFF5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6A25BE9-F3C6-B76E-EA2E-37CC0D1365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E702F39-D9D8-962F-9E6B-26B7B45972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1B21C44-9E55-F825-E680-C9677214A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B6B703-5140-314D-BE6F-9D69F6685CD5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5602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AFD2E3-F625-A029-AAA5-4685B2A02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8602548-B012-62A6-6AF4-49BB99C1FE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88ED81-B70C-AD6B-B01B-D9A915F02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FD8C-67AC-42C7-9DB7-875ABC3C333D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EE9C82-EB3E-77B0-DAA4-52A804D3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05E27F-39B2-09FE-A037-AF3181F940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8E33-8B27-443B-A960-D3F473C59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1116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791248-9B1D-1358-D166-4E163FEB7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6C7EAC3-E408-DBA7-1C9D-61A18D5A50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7B0304-9FB1-5DFA-627F-5B6AD6D05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FD8C-67AC-42C7-9DB7-875ABC3C333D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A547FA5-5668-931A-4207-D51B2FAF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1ACCC79-07EC-9238-D27D-40A83B57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8E33-8B27-443B-A960-D3F473C59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357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8ABA66B-C25B-7800-9345-93FE124511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4775051-2EDB-6700-4212-565D5044DA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08CBB8-3940-B1BF-6A81-F06A652AE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FD8C-67AC-42C7-9DB7-875ABC3C333D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3D9802-84BF-394C-8F03-3C10DB8FE3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4E00D1-B896-7A18-A6E8-68EBBFF0D3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8E33-8B27-443B-A960-D3F473C59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4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0E80F-B61B-F03C-EABA-5805284736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2DAE41-858A-C08C-7CFC-D425A9B49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7F7C33-086B-E728-545C-1555E03A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FD8C-67AC-42C7-9DB7-875ABC3C333D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7D3DD0-F488-B158-1B01-A32B5AB58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1A1EE40-D455-A564-2A5F-00F254D95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8E33-8B27-443B-A960-D3F473C59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44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68EB75-06F1-6764-45D0-FD0A11ED77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1816E2A-2C06-CF96-2286-FF017271D4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1E2C0D-05CE-7864-088B-0454B9FBA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FD8C-67AC-42C7-9DB7-875ABC3C333D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43306A-E76C-E348-971F-64AE499C1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F0DA5E7-2FE1-E817-19D2-75DA525A9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8E33-8B27-443B-A960-D3F473C59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390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1FC4626-2C35-7A1D-2767-7D16E3EB6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4EC074E-49DF-FA63-74F5-53C146EAC1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3A15EF0-AA72-15E7-E4F0-F64C561C47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A7E775-DC02-60EF-4447-2E9F7E95A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FD8C-67AC-42C7-9DB7-875ABC3C333D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6A8563D-AFFE-4921-DC47-B661B2BBF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C44CCF-81D3-E376-2D9E-6DD0EA682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8E33-8B27-443B-A960-D3F473C59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57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B71230-B8C3-0562-17B8-4781D7414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06298B-D642-0481-A913-BF30CB7DB3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9809D5E-5B2C-7E39-DFB1-29AEC1F6E7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2848B9D-4811-6D60-B5A8-FD11793830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569C6E7-C54C-E2E7-D0C2-9DFA7D4F6D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9795F6E-BC8C-CB5C-EAE1-5446557E1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FD8C-67AC-42C7-9DB7-875ABC3C333D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771E931-48F7-6D0B-B134-6FB4896C5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1046961-3F3D-C7EE-1F3F-FEF8B2F29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8E33-8B27-443B-A960-D3F473C59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536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4F4648-9381-19D3-0C03-D65D7CDFDB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41E6EB0-9680-5D06-1519-FECFD2EC26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FD8C-67AC-42C7-9DB7-875ABC3C333D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22E16CB-D563-6933-8F25-EC8FC84E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280FB9C-D39E-6ED3-A70C-EFB4FBD2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8E33-8B27-443B-A960-D3F473C59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3015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BAFB12D8-1FD3-8A02-F33A-EC945A27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FD8C-67AC-42C7-9DB7-875ABC3C333D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F630039-384C-B46A-7309-B47D4D790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9CA07CD-1319-77E2-2970-2DD3334C5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8E33-8B27-443B-A960-D3F473C59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675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70682A-257E-F334-AE3F-E5EFCE277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6E70B8-A612-CF60-A1F7-DAC07FF18F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DA671A7-2DED-6149-8439-089AC65FC0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89BDF4C-3154-0EA6-0778-4E6CFBC66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FD8C-67AC-42C7-9DB7-875ABC3C333D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F4FA3B3-44F4-BB02-E94E-B43E4EA83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7195A39-5DB8-2AF6-9B81-051DD2A74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8E33-8B27-443B-A960-D3F473C59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53633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F53BF9-07D4-0743-5091-2F29C52C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BE8F726-8149-C35F-9205-9B2B96DDC9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74DD198-756B-45F5-5381-1D81EB3656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256412-D001-609F-45F1-124A96A6D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9FD8C-67AC-42C7-9DB7-875ABC3C333D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BF81AB7-2D96-3A20-C149-8A48228E4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6F050C-557B-8EDF-3685-EBF0133B2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C8E33-8B27-443B-A960-D3F473C59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218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CB172-ECF5-F4BA-BDA3-FAD12777A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4642D31-50AD-23A2-AB50-1872DF59E8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3C4C95-1AA2-27BD-0D1B-66BEA3C8B5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19FD8C-67AC-42C7-9DB7-875ABC3C333D}" type="datetimeFigureOut">
              <a:rPr lang="ru-RU" smtClean="0"/>
              <a:t>07.07.2025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14E499-30EC-C833-5B3B-6F9DDA1B30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C51FEE1-E5CC-2655-148C-144F6FC118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C8E33-8B27-443B-A960-D3F473C5971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77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3.png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gif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gif"/><Relationship Id="rId5" Type="http://schemas.openxmlformats.org/officeDocument/2006/relationships/image" Target="../media/image20.gif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jpeg"/><Relationship Id="rId7" Type="http://schemas.openxmlformats.org/officeDocument/2006/relationships/image" Target="../media/image6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3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36C28B1-9092-5F45-9455-161C5D405944}"/>
              </a:ext>
            </a:extLst>
          </p:cNvPr>
          <p:cNvGrpSpPr/>
          <p:nvPr/>
        </p:nvGrpSpPr>
        <p:grpSpPr>
          <a:xfrm>
            <a:off x="-11152" y="-101600"/>
            <a:ext cx="12608312" cy="6972300"/>
            <a:chOff x="-11152" y="-100362"/>
            <a:chExt cx="12608312" cy="6958362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:a16="http://schemas.microsoft.com/office/drawing/2014/main" id="{613C318C-C623-6D4A-B91D-9A4CD855C36F}"/>
                </a:ext>
              </a:extLst>
            </p:cNvPr>
            <p:cNvSpPr/>
            <p:nvPr/>
          </p:nvSpPr>
          <p:spPr>
            <a:xfrm>
              <a:off x="-11152" y="5557201"/>
              <a:ext cx="12203151" cy="1296000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A2386609-8256-E946-B792-850E923F3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110" t="15026" r="55029" b="75249"/>
            <a:stretch/>
          </p:blipFill>
          <p:spPr>
            <a:xfrm>
              <a:off x="8653345" y="2942506"/>
              <a:ext cx="3943815" cy="3915494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126D3D5-6F17-0D46-B92E-A1D21202F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894" t="24890" r="56349" b="71852"/>
            <a:stretch/>
          </p:blipFill>
          <p:spPr>
            <a:xfrm>
              <a:off x="-11151" y="-100362"/>
              <a:ext cx="3345366" cy="1311950"/>
            </a:xfrm>
            <a:prstGeom prst="rect">
              <a:avLst/>
            </a:prstGeom>
          </p:spPr>
        </p:pic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9CAF6F1C-27A9-BF44-A1DC-A1E0D995D646}"/>
              </a:ext>
            </a:extLst>
          </p:cNvPr>
          <p:cNvSpPr txBox="1">
            <a:spLocks/>
          </p:cNvSpPr>
          <p:nvPr/>
        </p:nvSpPr>
        <p:spPr>
          <a:xfrm>
            <a:off x="318467" y="1374983"/>
            <a:ext cx="11696920" cy="434950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>
                <a:solidFill>
                  <a:srgbClr val="143E7D"/>
                </a:solidFill>
                <a:cs typeface="Arial" panose="020B0604020202020204" pitchFamily="34" charset="0"/>
              </a:rPr>
              <a:t>Understanding the Limitations of Deep Transformer Models for Sea Ice Forecasting</a:t>
            </a:r>
          </a:p>
          <a:p>
            <a:pPr marL="0" indent="0">
              <a:buNone/>
            </a:pPr>
            <a:endParaRPr lang="ru-RU" sz="2000" b="1" dirty="0">
              <a:solidFill>
                <a:srgbClr val="143E7D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43E7D"/>
                </a:solidFill>
                <a:cs typeface="Arial" panose="020B0604020202020204" pitchFamily="34" charset="0"/>
              </a:rPr>
              <a:t>Julia Borisova, Andrey Kuznetsov, </a:t>
            </a:r>
          </a:p>
          <a:p>
            <a:pPr marL="0" indent="0">
              <a:buNone/>
            </a:pPr>
            <a:r>
              <a:rPr lang="en-US" b="1" dirty="0">
                <a:solidFill>
                  <a:srgbClr val="143E7D"/>
                </a:solidFill>
                <a:cs typeface="Arial" panose="020B0604020202020204" pitchFamily="34" charset="0"/>
              </a:rPr>
              <a:t>Gleb Solovev, Nikolay O.</a:t>
            </a:r>
            <a:r>
              <a:rPr lang="ru-RU" b="1" dirty="0">
                <a:solidFill>
                  <a:srgbClr val="143E7D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143E7D"/>
                </a:solidFill>
                <a:cs typeface="Arial" panose="020B0604020202020204" pitchFamily="34" charset="0"/>
              </a:rPr>
              <a:t>Nikitin</a:t>
            </a:r>
          </a:p>
          <a:p>
            <a:pPr marL="0" indent="0">
              <a:buNone/>
            </a:pPr>
            <a:endParaRPr lang="en-US" b="1" dirty="0">
              <a:solidFill>
                <a:srgbClr val="143E7D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143E7D"/>
                </a:solidFill>
                <a:cs typeface="Arial" panose="020B0604020202020204" pitchFamily="34" charset="0"/>
              </a:rPr>
              <a:t>jul.borisova@itmo.ru</a:t>
            </a:r>
            <a:endParaRPr lang="ru-RU" sz="2400" b="1" dirty="0">
              <a:solidFill>
                <a:srgbClr val="143E7D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400" b="1" dirty="0">
              <a:solidFill>
                <a:srgbClr val="143E7D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700" b="1" u="sng" dirty="0">
                <a:solidFill>
                  <a:srgbClr val="143E7D"/>
                </a:solidFill>
                <a:cs typeface="Arial" panose="020B0604020202020204" pitchFamily="34" charset="0"/>
              </a:rPr>
              <a:t>Acknowledgments</a:t>
            </a:r>
            <a:r>
              <a:rPr lang="en-US" sz="1700" b="1" dirty="0">
                <a:solidFill>
                  <a:srgbClr val="143E7D"/>
                </a:solidFill>
                <a:cs typeface="Arial" panose="020B0604020202020204" pitchFamily="34" charset="0"/>
              </a:rPr>
              <a:t>. The research was carried out within the state assignment of</a:t>
            </a:r>
          </a:p>
          <a:p>
            <a:pPr marL="0" indent="0">
              <a:buNone/>
            </a:pPr>
            <a:r>
              <a:rPr lang="en-US" sz="1700" b="1" dirty="0">
                <a:solidFill>
                  <a:srgbClr val="143E7D"/>
                </a:solidFill>
                <a:cs typeface="Arial" panose="020B0604020202020204" pitchFamily="34" charset="0"/>
              </a:rPr>
              <a:t>Ministry of Science and Higher Education of the Russian Federation (project №</a:t>
            </a:r>
            <a:r>
              <a:rPr lang="ru-RU" sz="1700" b="1">
                <a:solidFill>
                  <a:srgbClr val="143E7D"/>
                </a:solidFill>
                <a:cs typeface="Arial" panose="020B0604020202020204" pitchFamily="34" charset="0"/>
              </a:rPr>
              <a:t> </a:t>
            </a:r>
            <a:r>
              <a:rPr lang="en-US" sz="1700" b="1">
                <a:solidFill>
                  <a:srgbClr val="143E7D"/>
                </a:solidFill>
                <a:cs typeface="Arial" panose="020B0604020202020204" pitchFamily="34" charset="0"/>
              </a:rPr>
              <a:t>FSER-2024-0004</a:t>
            </a:r>
            <a:r>
              <a:rPr lang="en-US" sz="1700" b="1" dirty="0">
                <a:solidFill>
                  <a:srgbClr val="143E7D"/>
                </a:solidFill>
                <a:cs typeface="Arial" panose="020B0604020202020204" pitchFamily="34" charset="0"/>
              </a:rPr>
              <a:t>).</a:t>
            </a:r>
            <a:endParaRPr lang="ru-RU" sz="1700" b="1" dirty="0">
              <a:solidFill>
                <a:srgbClr val="143E7D"/>
              </a:solidFill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Шрифт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AFEE9835-31AC-3559-7627-9692AA1115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2600" y="-42992"/>
            <a:ext cx="4876397" cy="12495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D78EEFC-817E-EFB4-9F53-EDD82A51E224}"/>
              </a:ext>
            </a:extLst>
          </p:cNvPr>
          <p:cNvSpPr txBox="1"/>
          <p:nvPr/>
        </p:nvSpPr>
        <p:spPr>
          <a:xfrm>
            <a:off x="386493" y="5881687"/>
            <a:ext cx="70654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International Conference on Computational Science – ICCS 2025,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7 July – 9 July, Singapore</a:t>
            </a:r>
            <a:endParaRPr lang="ru-RU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6132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1913A3-DF68-23F4-A43F-5F107130D6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688E05A3-7A38-BC30-4518-5BEB86349B66}"/>
              </a:ext>
            </a:extLst>
          </p:cNvPr>
          <p:cNvSpPr/>
          <p:nvPr/>
        </p:nvSpPr>
        <p:spPr>
          <a:xfrm>
            <a:off x="345687" y="2851693"/>
            <a:ext cx="4431412" cy="31905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E3C9B82-AE81-1AB1-9E56-40FB0471FFAC}"/>
              </a:ext>
            </a:extLst>
          </p:cNvPr>
          <p:cNvSpPr/>
          <p:nvPr/>
        </p:nvSpPr>
        <p:spPr>
          <a:xfrm>
            <a:off x="345688" y="952211"/>
            <a:ext cx="4431411" cy="168736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037F5C8-B1CF-BF3E-0079-930D557B897C}"/>
              </a:ext>
            </a:extLst>
          </p:cNvPr>
          <p:cNvGrpSpPr/>
          <p:nvPr/>
        </p:nvGrpSpPr>
        <p:grpSpPr>
          <a:xfrm>
            <a:off x="0" y="-1295"/>
            <a:ext cx="12192000" cy="6859295"/>
            <a:chOff x="0" y="-1295"/>
            <a:chExt cx="12192000" cy="685929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222DCFD-AA89-5C23-C852-B7A857B8C7C6}"/>
                </a:ext>
              </a:extLst>
            </p:cNvPr>
            <p:cNvSpPr/>
            <p:nvPr/>
          </p:nvSpPr>
          <p:spPr>
            <a:xfrm>
              <a:off x="0" y="-1295"/>
              <a:ext cx="12192000" cy="815362"/>
            </a:xfrm>
            <a:prstGeom prst="rect">
              <a:avLst/>
            </a:prstGeom>
            <a:solidFill>
              <a:srgbClr val="16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F1C803F-051C-2CA5-EBA3-27CDC2603C21}"/>
                </a:ext>
              </a:extLst>
            </p:cNvPr>
            <p:cNvSpPr/>
            <p:nvPr/>
          </p:nvSpPr>
          <p:spPr>
            <a:xfrm>
              <a:off x="0" y="-1295"/>
              <a:ext cx="434898" cy="815362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83875436-7FDA-55F5-8146-D81D601840E4}"/>
                </a:ext>
              </a:extLst>
            </p:cNvPr>
            <p:cNvSpPr/>
            <p:nvPr/>
          </p:nvSpPr>
          <p:spPr>
            <a:xfrm>
              <a:off x="0" y="6354000"/>
              <a:ext cx="434898" cy="504000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C8D6433C-2CCB-52B2-252A-7158F0361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8" y="6423437"/>
            <a:ext cx="278780" cy="365125"/>
          </a:xfrm>
        </p:spPr>
        <p:txBody>
          <a:bodyPr/>
          <a:lstStyle/>
          <a:p>
            <a:fld id="{6F4A58D1-BA21-47B3-8436-F592878A83E3}" type="slidenum">
              <a:rPr lang="en-US" sz="1600" smtClean="0">
                <a:solidFill>
                  <a:schemeClr val="bg1"/>
                </a:solidFill>
              </a:rPr>
              <a:t>10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1443D0AF-9EEA-4076-1F4B-6857865A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09" y="206287"/>
            <a:ext cx="8560318" cy="457874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Results – SOTA comparison</a:t>
            </a:r>
            <a:endParaRPr lang="ru-RU" sz="2600" b="1" dirty="0">
              <a:solidFill>
                <a:schemeClr val="bg1"/>
              </a:solidFill>
              <a:latin typeface="+mn-lt"/>
              <a:ea typeface="+mj-lt"/>
              <a:cs typeface="+mj-lt"/>
            </a:endParaRPr>
          </a:p>
        </p:txBody>
      </p:sp>
      <p:pic>
        <p:nvPicPr>
          <p:cNvPr id="37" name="Рисунок 36" descr="Изображение выглядит как Шрифт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E1F9FDC-B05A-EEB9-AB60-F1892152D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3" y="-34159"/>
            <a:ext cx="3266113" cy="8369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E1712E-574A-4427-E636-21627A8DBEE2}"/>
              </a:ext>
            </a:extLst>
          </p:cNvPr>
          <p:cNvSpPr txBox="1"/>
          <p:nvPr/>
        </p:nvSpPr>
        <p:spPr>
          <a:xfrm>
            <a:off x="345688" y="1021649"/>
            <a:ext cx="455105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SEAS5</a:t>
            </a:r>
            <a:r>
              <a:rPr lang="en-US" dirty="0"/>
              <a:t>, ECMWF’s fifth generation seasonal forecasting system, is physics-based and uses systems of differential equations. </a:t>
            </a:r>
          </a:p>
          <a:p>
            <a:r>
              <a:rPr lang="en-US" dirty="0"/>
              <a:t>It provides a global Arctic forecast 7 months ahead and includes 51 ensemble elements.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189F3F-6961-D890-47CB-EDA81E2773DB}"/>
              </a:ext>
            </a:extLst>
          </p:cNvPr>
          <p:cNvSpPr txBox="1"/>
          <p:nvPr/>
        </p:nvSpPr>
        <p:spPr>
          <a:xfrm>
            <a:off x="5096766" y="4077616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the forecast of all models is limited to the SEAS5 horizon</a:t>
            </a:r>
            <a:endParaRPr lang="ru-RU" i="1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E3D2C39-933C-8117-D1DF-D57649F446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6766" y="1370566"/>
            <a:ext cx="6814959" cy="28108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E51B81A-FB39-9F23-D6E1-11725B768EB5}"/>
              </a:ext>
            </a:extLst>
          </p:cNvPr>
          <p:cNvSpPr txBox="1"/>
          <p:nvPr/>
        </p:nvSpPr>
        <p:spPr>
          <a:xfrm>
            <a:off x="5096766" y="781835"/>
            <a:ext cx="70952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Comparison of averaged metrics with SOTA-solutions (SEAS5 and </a:t>
            </a:r>
            <a:r>
              <a:rPr lang="en-US" i="1" dirty="0" err="1">
                <a:solidFill>
                  <a:srgbClr val="002060"/>
                </a:solidFill>
              </a:rPr>
              <a:t>IceNet</a:t>
            </a:r>
            <a:r>
              <a:rPr lang="en-US" i="1" dirty="0">
                <a:solidFill>
                  <a:srgbClr val="002060"/>
                </a:solidFill>
              </a:rPr>
              <a:t>), 7 month ahead forecast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288742-C7BB-EB40-ADEF-BA3F62A832D0}"/>
              </a:ext>
            </a:extLst>
          </p:cNvPr>
          <p:cNvSpPr txBox="1"/>
          <p:nvPr/>
        </p:nvSpPr>
        <p:spPr>
          <a:xfrm>
            <a:off x="345688" y="2902881"/>
            <a:ext cx="4363045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/>
              <a:t>IceNet</a:t>
            </a:r>
            <a:r>
              <a:rPr lang="en-US" dirty="0"/>
              <a:t> forecasting system was used for estimation ice edge prediction quality.</a:t>
            </a:r>
          </a:p>
          <a:p>
            <a:r>
              <a:rPr lang="en-US" dirty="0"/>
              <a:t>It based on an ensemble of neural networks and become a data-driven SOTA. </a:t>
            </a:r>
          </a:p>
          <a:p>
            <a:r>
              <a:rPr lang="en-US" dirty="0" err="1"/>
              <a:t>IceNet</a:t>
            </a:r>
            <a:r>
              <a:rPr lang="en-US" dirty="0"/>
              <a:t> consists of 25 ensemble members, each of which is a U-net architecture model. Eleven climate and ice cover variables are used as input parameters. As the solution provides a monthly probabilistic forecast for 6 months, we used a confidence threshold of 0.8 for the probabilistic model.</a:t>
            </a:r>
            <a:endParaRPr lang="ru-RU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45DA97-F923-0B98-4D50-D3710F8F3E93}"/>
              </a:ext>
            </a:extLst>
          </p:cNvPr>
          <p:cNvSpPr txBox="1"/>
          <p:nvPr/>
        </p:nvSpPr>
        <p:spPr>
          <a:xfrm>
            <a:off x="5036388" y="4725265"/>
            <a:ext cx="693571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Both the absolute values of ice concentration and the ice edge position predicted by convolution-based models are of better quality than SOTA.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These models can therefore form a foundation for  solutions that go beyond the current state-of-the art.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953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A942A7-BA1C-FC5D-8682-0E558DFA73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DC2B3CD-EEBE-A1EF-15F1-BC7977A85D43}"/>
              </a:ext>
            </a:extLst>
          </p:cNvPr>
          <p:cNvGrpSpPr/>
          <p:nvPr/>
        </p:nvGrpSpPr>
        <p:grpSpPr>
          <a:xfrm>
            <a:off x="0" y="-1295"/>
            <a:ext cx="12192000" cy="6859295"/>
            <a:chOff x="0" y="-1295"/>
            <a:chExt cx="12192000" cy="685929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3A8202E6-2775-93B8-2274-BDF7304AC88C}"/>
                </a:ext>
              </a:extLst>
            </p:cNvPr>
            <p:cNvSpPr/>
            <p:nvPr/>
          </p:nvSpPr>
          <p:spPr>
            <a:xfrm>
              <a:off x="0" y="-1295"/>
              <a:ext cx="12192000" cy="815362"/>
            </a:xfrm>
            <a:prstGeom prst="rect">
              <a:avLst/>
            </a:prstGeom>
            <a:solidFill>
              <a:srgbClr val="16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98FF4E0-DE86-A1B7-521A-8F35CA7A07B7}"/>
                </a:ext>
              </a:extLst>
            </p:cNvPr>
            <p:cNvSpPr/>
            <p:nvPr/>
          </p:nvSpPr>
          <p:spPr>
            <a:xfrm>
              <a:off x="0" y="-1295"/>
              <a:ext cx="434898" cy="815362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67BE4C4-84E7-2BB0-56A4-3047429A0C44}"/>
                </a:ext>
              </a:extLst>
            </p:cNvPr>
            <p:cNvSpPr/>
            <p:nvPr/>
          </p:nvSpPr>
          <p:spPr>
            <a:xfrm>
              <a:off x="0" y="6354000"/>
              <a:ext cx="434898" cy="504000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E44A0FCB-7536-FEA9-B3E7-42C5BFD01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8" y="6423437"/>
            <a:ext cx="278780" cy="365125"/>
          </a:xfrm>
        </p:spPr>
        <p:txBody>
          <a:bodyPr/>
          <a:lstStyle/>
          <a:p>
            <a:fld id="{6F4A58D1-BA21-47B3-8436-F592878A83E3}" type="slidenum">
              <a:rPr lang="en-US" sz="1600" smtClean="0">
                <a:solidFill>
                  <a:schemeClr val="bg1"/>
                </a:solidFill>
              </a:rPr>
              <a:t>11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21BDC16-F975-18CB-F418-936859994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09" y="206287"/>
            <a:ext cx="8560318" cy="457874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Results – toy example</a:t>
            </a:r>
            <a:endParaRPr lang="ru-RU" sz="2600" b="1" dirty="0">
              <a:solidFill>
                <a:schemeClr val="bg1"/>
              </a:solidFill>
              <a:latin typeface="+mn-lt"/>
              <a:ea typeface="+mj-lt"/>
              <a:cs typeface="+mj-lt"/>
            </a:endParaRPr>
          </a:p>
        </p:txBody>
      </p:sp>
      <p:pic>
        <p:nvPicPr>
          <p:cNvPr id="37" name="Рисунок 36" descr="Изображение выглядит как Шрифт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ED4B229-9357-2E41-D72D-BA905945D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3" y="-34159"/>
            <a:ext cx="3266113" cy="836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8439EBF-A1F4-6BFA-01FB-4BCEF5945268}"/>
              </a:ext>
            </a:extLst>
          </p:cNvPr>
          <p:cNvSpPr txBox="1"/>
          <p:nvPr/>
        </p:nvSpPr>
        <p:spPr>
          <a:xfrm>
            <a:off x="2371041" y="1009500"/>
            <a:ext cx="298717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To ensure that the problem of transformers in forecasting periodic </a:t>
            </a:r>
            <a:r>
              <a:rPr lang="en-US" dirty="0" err="1"/>
              <a:t>spatio</a:t>
            </a:r>
            <a:r>
              <a:rPr lang="en-US" dirty="0"/>
              <a:t>-temporal data is not specific for analyzed case only, we performed an additional experiment on a 10-frame video.</a:t>
            </a:r>
            <a:endParaRPr lang="ru-RU" dirty="0"/>
          </a:p>
        </p:txBody>
      </p:sp>
      <p:pic>
        <p:nvPicPr>
          <p:cNvPr id="7" name="Рисунок 6" descr="Изображение выглядит как аниме, мультфильм, иллюстрация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CDA7DC64-9113-D74F-EBBB-A3D53EB9E63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8" y="1243130"/>
            <a:ext cx="1937574" cy="1564066"/>
          </a:xfrm>
          <a:prstGeom prst="rect">
            <a:avLst/>
          </a:prstGeom>
        </p:spPr>
      </p:pic>
      <p:pic>
        <p:nvPicPr>
          <p:cNvPr id="9" name="Рисунок 8" descr="Изображение выглядит как текст, Человеческое лицо, снимок экрана, человек&#10;&#10;Автоматически созданное описание">
            <a:extLst>
              <a:ext uri="{FF2B5EF4-FFF2-40B4-BE49-F238E27FC236}">
                <a16:creationId xmlns:a16="http://schemas.microsoft.com/office/drawing/2014/main" id="{970F9FC0-B52F-7962-4BC0-E52C03011A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582" y="3426906"/>
            <a:ext cx="4440009" cy="3262816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Шрифт, черно-бел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95E1433C-BCE0-2CAD-0CFA-4FD6FB7F3CA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99" y="4879649"/>
            <a:ext cx="6363045" cy="190891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Шрифт, текст, снимок экрана, черно-белый&#10;&#10;Автоматически созданное описание">
            <a:extLst>
              <a:ext uri="{FF2B5EF4-FFF2-40B4-BE49-F238E27FC236}">
                <a16:creationId xmlns:a16="http://schemas.microsoft.com/office/drawing/2014/main" id="{8D2B8E01-291F-472C-B8B5-9B6576E4AB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99" y="3034098"/>
            <a:ext cx="6114221" cy="18342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AE3D9CC-D596-6FD5-500C-F1AFC1B1DFA0}"/>
              </a:ext>
            </a:extLst>
          </p:cNvPr>
          <p:cNvSpPr txBox="1"/>
          <p:nvPr/>
        </p:nvSpPr>
        <p:spPr>
          <a:xfrm>
            <a:off x="5839199" y="2918487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2D CNN:</a:t>
            </a:r>
            <a:endParaRPr lang="ru-RU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17FC27-7727-5E34-5553-9799B37C0132}"/>
              </a:ext>
            </a:extLst>
          </p:cNvPr>
          <p:cNvSpPr txBox="1"/>
          <p:nvPr/>
        </p:nvSpPr>
        <p:spPr>
          <a:xfrm>
            <a:off x="5839199" y="4801713"/>
            <a:ext cx="1227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TimeSFormer</a:t>
            </a:r>
            <a:r>
              <a:rPr lang="en-US" sz="1400" b="1" dirty="0"/>
              <a:t>:</a:t>
            </a:r>
            <a:endParaRPr lang="ru-RU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4333CC3-802D-F3C3-E41C-67BDFE8BDC81}"/>
              </a:ext>
            </a:extLst>
          </p:cNvPr>
          <p:cNvSpPr txBox="1"/>
          <p:nvPr/>
        </p:nvSpPr>
        <p:spPr>
          <a:xfrm>
            <a:off x="5831598" y="2581682"/>
            <a:ext cx="6014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Convergence of models on synthetic data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E7A8352-C83A-FFF4-86DC-331AC6AD3E25}"/>
              </a:ext>
            </a:extLst>
          </p:cNvPr>
          <p:cNvSpPr txBox="1"/>
          <p:nvPr/>
        </p:nvSpPr>
        <p:spPr>
          <a:xfrm>
            <a:off x="5938706" y="1053438"/>
            <a:ext cx="601471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/>
              <a:t>Due to the small training set, we were able to run </a:t>
            </a:r>
            <a:r>
              <a:rPr lang="en-US" dirty="0" err="1"/>
              <a:t>TimeSformer</a:t>
            </a:r>
            <a:r>
              <a:rPr lang="en-US" dirty="0"/>
              <a:t> for 4000 epochs, the CNN was trained for 100000 epochs, the stopping criterion is the number of epochs without L1loss improvement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65701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73EF2F-7507-8784-FAF5-4D3627582F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347EF96-831B-5FCF-B544-968139123F8F}"/>
              </a:ext>
            </a:extLst>
          </p:cNvPr>
          <p:cNvGrpSpPr/>
          <p:nvPr/>
        </p:nvGrpSpPr>
        <p:grpSpPr>
          <a:xfrm>
            <a:off x="0" y="-1295"/>
            <a:ext cx="12192000" cy="6859295"/>
            <a:chOff x="0" y="-1295"/>
            <a:chExt cx="12192000" cy="685929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1570565-EE38-5E1E-BAD1-24E08A5DCC53}"/>
                </a:ext>
              </a:extLst>
            </p:cNvPr>
            <p:cNvSpPr/>
            <p:nvPr/>
          </p:nvSpPr>
          <p:spPr>
            <a:xfrm>
              <a:off x="0" y="-1295"/>
              <a:ext cx="12192000" cy="815362"/>
            </a:xfrm>
            <a:prstGeom prst="rect">
              <a:avLst/>
            </a:prstGeom>
            <a:solidFill>
              <a:srgbClr val="16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DB37B37-EFEA-D400-F204-ACE6ED6290CA}"/>
                </a:ext>
              </a:extLst>
            </p:cNvPr>
            <p:cNvSpPr/>
            <p:nvPr/>
          </p:nvSpPr>
          <p:spPr>
            <a:xfrm>
              <a:off x="0" y="-1295"/>
              <a:ext cx="434898" cy="815362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C9BBD9E9-406C-0C86-2D62-14F5847C3CA8}"/>
                </a:ext>
              </a:extLst>
            </p:cNvPr>
            <p:cNvSpPr/>
            <p:nvPr/>
          </p:nvSpPr>
          <p:spPr>
            <a:xfrm>
              <a:off x="0" y="6354000"/>
              <a:ext cx="434898" cy="504000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6D8C8D0D-F329-D672-6C13-948478A21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8" y="6423437"/>
            <a:ext cx="278780" cy="365125"/>
          </a:xfrm>
        </p:spPr>
        <p:txBody>
          <a:bodyPr/>
          <a:lstStyle/>
          <a:p>
            <a:fld id="{6F4A58D1-BA21-47B3-8436-F592878A83E3}" type="slidenum">
              <a:rPr lang="en-US" sz="1600" smtClean="0">
                <a:solidFill>
                  <a:schemeClr val="bg1"/>
                </a:solidFill>
              </a:rPr>
              <a:t>12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B48CAC7-2BCA-A041-F4C0-03BAAE5CB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09" y="206287"/>
            <a:ext cx="8560318" cy="457874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Results – toy example</a:t>
            </a:r>
            <a:endParaRPr lang="ru-RU" sz="2600" b="1" dirty="0">
              <a:solidFill>
                <a:schemeClr val="bg1"/>
              </a:solidFill>
              <a:latin typeface="+mn-lt"/>
              <a:ea typeface="+mj-lt"/>
              <a:cs typeface="+mj-lt"/>
            </a:endParaRPr>
          </a:p>
        </p:txBody>
      </p:sp>
      <p:pic>
        <p:nvPicPr>
          <p:cNvPr id="37" name="Рисунок 36" descr="Изображение выглядит как Шрифт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A4A5664-C63E-5271-9F75-B5B7A1B67B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3" y="-34159"/>
            <a:ext cx="3266113" cy="836941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Шрифт, черно-белый, снимок экрана&#10;&#10;Автоматически созданное описание">
            <a:extLst>
              <a:ext uri="{FF2B5EF4-FFF2-40B4-BE49-F238E27FC236}">
                <a16:creationId xmlns:a16="http://schemas.microsoft.com/office/drawing/2014/main" id="{E919DFAE-B88C-94BF-0AE0-4868FEB713F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99" y="4879649"/>
            <a:ext cx="6363045" cy="1908913"/>
          </a:xfrm>
          <a:prstGeom prst="rect">
            <a:avLst/>
          </a:prstGeom>
        </p:spPr>
      </p:pic>
      <p:pic>
        <p:nvPicPr>
          <p:cNvPr id="14" name="Рисунок 13" descr="Изображение выглядит как Шрифт, текст, снимок экрана, черно-белый&#10;&#10;Автоматически созданное описание">
            <a:extLst>
              <a:ext uri="{FF2B5EF4-FFF2-40B4-BE49-F238E27FC236}">
                <a16:creationId xmlns:a16="http://schemas.microsoft.com/office/drawing/2014/main" id="{12979B7C-49FA-AFE5-7C7F-A7B2A35388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9199" y="3034098"/>
            <a:ext cx="6114221" cy="183426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1A6E199B-884C-F016-E108-3F65211F160E}"/>
              </a:ext>
            </a:extLst>
          </p:cNvPr>
          <p:cNvSpPr txBox="1"/>
          <p:nvPr/>
        </p:nvSpPr>
        <p:spPr>
          <a:xfrm>
            <a:off x="5839199" y="2918487"/>
            <a:ext cx="8114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2D CNN:</a:t>
            </a:r>
            <a:endParaRPr lang="ru-RU" sz="1400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7CF9FDA-6505-2448-334B-AD36D6250B14}"/>
              </a:ext>
            </a:extLst>
          </p:cNvPr>
          <p:cNvSpPr txBox="1"/>
          <p:nvPr/>
        </p:nvSpPr>
        <p:spPr>
          <a:xfrm>
            <a:off x="5839199" y="4801713"/>
            <a:ext cx="12276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/>
              <a:t>TimeSFormer</a:t>
            </a:r>
            <a:r>
              <a:rPr lang="en-US" sz="1400" b="1" dirty="0"/>
              <a:t>:</a:t>
            </a:r>
            <a:endParaRPr lang="ru-RU" sz="14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F9370C-0CEA-6366-D766-C142B4AC5AF2}"/>
              </a:ext>
            </a:extLst>
          </p:cNvPr>
          <p:cNvSpPr txBox="1"/>
          <p:nvPr/>
        </p:nvSpPr>
        <p:spPr>
          <a:xfrm>
            <a:off x="5831598" y="2581682"/>
            <a:ext cx="601471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Convergence of models on synthetic data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E4141B7-987C-DD5A-80BE-D57EFEF8C7F5}"/>
              </a:ext>
            </a:extLst>
          </p:cNvPr>
          <p:cNvSpPr txBox="1"/>
          <p:nvPr/>
        </p:nvSpPr>
        <p:spPr>
          <a:xfrm>
            <a:off x="6540659" y="1053438"/>
            <a:ext cx="530565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dirty="0" err="1"/>
              <a:t>TimeSformer</a:t>
            </a:r>
            <a:r>
              <a:rPr lang="en-US" dirty="0"/>
              <a:t> reaches a plateau at 0.02 and produces artifacts in the center of the image. </a:t>
            </a:r>
          </a:p>
          <a:p>
            <a:pPr algn="r"/>
            <a:endParaRPr lang="en-US" dirty="0"/>
          </a:p>
          <a:p>
            <a:pPr algn="r"/>
            <a:r>
              <a:rPr lang="en-US" dirty="0"/>
              <a:t>The CNN model converges asymptotically to zero error.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56F9A18-B532-4E7C-F728-8D76C1B5446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6143" y="914701"/>
            <a:ext cx="5505200" cy="219649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A36DD2-29CC-3938-0C15-5D67502F8F35}"/>
              </a:ext>
            </a:extLst>
          </p:cNvPr>
          <p:cNvSpPr txBox="1"/>
          <p:nvPr/>
        </p:nvSpPr>
        <p:spPr>
          <a:xfrm>
            <a:off x="157294" y="2981231"/>
            <a:ext cx="55016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/>
              <a:t>Convergence plots confirm that the number of epochs for training is sufficient.</a:t>
            </a:r>
            <a:endParaRPr lang="ru-RU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997EEB1-175B-C1CF-00D9-B73560A669C6}"/>
              </a:ext>
            </a:extLst>
          </p:cNvPr>
          <p:cNvSpPr txBox="1"/>
          <p:nvPr/>
        </p:nvSpPr>
        <p:spPr>
          <a:xfrm>
            <a:off x="157294" y="3768676"/>
            <a:ext cx="5494049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Difference in the model optimization process:</a:t>
            </a:r>
          </a:p>
          <a:p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CNN improves the image ”from general to particular” while simultaneously optimizing the average error by the matrix.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rgbClr val="C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The transformer initially sets a smaller weight for the part of the image with the least variability and improves it only after the contours match perfectly.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9381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B91FE6-4904-0A44-1AD8-F92A801162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82B82BC-E17A-2A91-1A9F-B3A7934029BF}"/>
              </a:ext>
            </a:extLst>
          </p:cNvPr>
          <p:cNvGrpSpPr/>
          <p:nvPr/>
        </p:nvGrpSpPr>
        <p:grpSpPr>
          <a:xfrm>
            <a:off x="0" y="-1295"/>
            <a:ext cx="12192000" cy="6859295"/>
            <a:chOff x="0" y="-1295"/>
            <a:chExt cx="12192000" cy="685929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E77362F-32D6-1D7F-6A36-7FB043078AC5}"/>
                </a:ext>
              </a:extLst>
            </p:cNvPr>
            <p:cNvSpPr/>
            <p:nvPr/>
          </p:nvSpPr>
          <p:spPr>
            <a:xfrm>
              <a:off x="0" y="-1295"/>
              <a:ext cx="12192000" cy="815362"/>
            </a:xfrm>
            <a:prstGeom prst="rect">
              <a:avLst/>
            </a:prstGeom>
            <a:solidFill>
              <a:srgbClr val="16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F95F48F6-36FC-0B69-58C2-E887EE595E97}"/>
                </a:ext>
              </a:extLst>
            </p:cNvPr>
            <p:cNvSpPr/>
            <p:nvPr/>
          </p:nvSpPr>
          <p:spPr>
            <a:xfrm>
              <a:off x="0" y="-1295"/>
              <a:ext cx="434898" cy="815362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4B94263-7EDE-60AB-6FD0-34D4DD64FA5E}"/>
                </a:ext>
              </a:extLst>
            </p:cNvPr>
            <p:cNvSpPr/>
            <p:nvPr/>
          </p:nvSpPr>
          <p:spPr>
            <a:xfrm>
              <a:off x="0" y="6354000"/>
              <a:ext cx="434898" cy="504000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626AB570-4A3A-7336-085C-2818C401C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8" y="6423437"/>
            <a:ext cx="278780" cy="365125"/>
          </a:xfrm>
        </p:spPr>
        <p:txBody>
          <a:bodyPr/>
          <a:lstStyle/>
          <a:p>
            <a:fld id="{6F4A58D1-BA21-47B3-8436-F592878A83E3}" type="slidenum">
              <a:rPr lang="en-US" sz="1600" smtClean="0">
                <a:solidFill>
                  <a:schemeClr val="bg1"/>
                </a:solidFill>
              </a:rPr>
              <a:t>13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5587F198-50A8-6F6A-382D-ADC4CFED48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09" y="206287"/>
            <a:ext cx="8560318" cy="457874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Conclusion</a:t>
            </a:r>
            <a:endParaRPr lang="ru-RU" sz="2600" b="1" dirty="0">
              <a:solidFill>
                <a:schemeClr val="bg1"/>
              </a:solidFill>
              <a:latin typeface="+mn-lt"/>
              <a:ea typeface="+mj-lt"/>
              <a:cs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DED237-6161-8B88-C9FF-34AB7925839D}"/>
              </a:ext>
            </a:extLst>
          </p:cNvPr>
          <p:cNvSpPr txBox="1"/>
          <p:nvPr/>
        </p:nvSpPr>
        <p:spPr>
          <a:xfrm>
            <a:off x="3200400" y="3552825"/>
            <a:ext cx="6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endParaRPr lang="ru-RU" sz="220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054A2E-5976-B440-B640-4E7F172E2F81}"/>
              </a:ext>
            </a:extLst>
          </p:cNvPr>
          <p:cNvSpPr txBox="1"/>
          <p:nvPr/>
        </p:nvSpPr>
        <p:spPr>
          <a:xfrm>
            <a:off x="8697534" y="4962454"/>
            <a:ext cx="305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</a:rPr>
              <a:t>https://github.com/ITMO-NSS-team/sea_ice_transformers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84613-5D44-9126-A808-3423F8EC9DEC}"/>
              </a:ext>
            </a:extLst>
          </p:cNvPr>
          <p:cNvSpPr txBox="1"/>
          <p:nvPr/>
        </p:nvSpPr>
        <p:spPr>
          <a:xfrm>
            <a:off x="8543710" y="1979518"/>
            <a:ext cx="30501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/>
              <a:t>Code and materials are available on GitHub:</a:t>
            </a:r>
            <a:endParaRPr lang="ru-RU" dirty="0"/>
          </a:p>
        </p:txBody>
      </p:sp>
      <p:pic>
        <p:nvPicPr>
          <p:cNvPr id="12" name="Рисунок 11" descr="Изображение выглядит как Шрифт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71B7C6C7-75F2-1E83-AC8C-63DF290C91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3" y="-34159"/>
            <a:ext cx="3266113" cy="83694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320349E-B200-E688-476E-401A2AF42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9427" y="2648707"/>
            <a:ext cx="2283862" cy="22908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4CA9591-A1FC-6B7D-A810-C0A391D20D13}"/>
              </a:ext>
            </a:extLst>
          </p:cNvPr>
          <p:cNvSpPr txBox="1"/>
          <p:nvPr/>
        </p:nvSpPr>
        <p:spPr>
          <a:xfrm>
            <a:off x="345688" y="1131883"/>
            <a:ext cx="7957073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Transformers underperform on periodic </a:t>
            </a:r>
            <a:r>
              <a:rPr lang="en-US" sz="2000" dirty="0" err="1"/>
              <a:t>spatio</a:t>
            </a:r>
            <a:r>
              <a:rPr lang="en-US" sz="2000" dirty="0"/>
              <a:t>-temporal data (e.g., sea ice dynamics), failing to capture annual cycles and producing artifacts.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CNNs outperform transformers in sea ice forecasting, reducing MAE by 30% and improving SSIM by 10% over SOTA physics-based and ensemble models.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linear nature of transformers limits their ability to model non-linear, periodic patterns, while CNNs better approximate such dynamics.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Synthetic experiments confirm transformers struggle with repetitive video-like data, reinforcing the need for task-specific architecture selection.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Lightweight CNNs are more efficient and accurate than resource-intensive transformers for regional sea ice prediction.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5409092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A36C28B1-9092-5F45-9455-161C5D405944}"/>
              </a:ext>
            </a:extLst>
          </p:cNvPr>
          <p:cNvGrpSpPr/>
          <p:nvPr/>
        </p:nvGrpSpPr>
        <p:grpSpPr>
          <a:xfrm>
            <a:off x="-11151" y="-101600"/>
            <a:ext cx="12608311" cy="6972300"/>
            <a:chOff x="-11151" y="-100362"/>
            <a:chExt cx="12608311" cy="6958362"/>
          </a:xfrm>
        </p:grpSpPr>
        <p:pic>
          <p:nvPicPr>
            <p:cNvPr id="2" name="Рисунок 1">
              <a:extLst>
                <a:ext uri="{FF2B5EF4-FFF2-40B4-BE49-F238E27FC236}">
                  <a16:creationId xmlns:a16="http://schemas.microsoft.com/office/drawing/2014/main" id="{A2386609-8256-E946-B792-850E923F35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110" t="15026" r="55029" b="75249"/>
            <a:stretch/>
          </p:blipFill>
          <p:spPr>
            <a:xfrm>
              <a:off x="8653345" y="2942506"/>
              <a:ext cx="3943815" cy="3915494"/>
            </a:xfrm>
            <a:prstGeom prst="rect">
              <a:avLst/>
            </a:prstGeom>
          </p:spPr>
        </p:pic>
        <p:pic>
          <p:nvPicPr>
            <p:cNvPr id="4" name="Рисунок 3">
              <a:extLst>
                <a:ext uri="{FF2B5EF4-FFF2-40B4-BE49-F238E27FC236}">
                  <a16:creationId xmlns:a16="http://schemas.microsoft.com/office/drawing/2014/main" id="{9126D3D5-6F17-0D46-B92E-A1D21202F4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894" t="24890" r="56349" b="71852"/>
            <a:stretch/>
          </p:blipFill>
          <p:spPr>
            <a:xfrm>
              <a:off x="-11151" y="-100362"/>
              <a:ext cx="3345366" cy="1311950"/>
            </a:xfrm>
            <a:prstGeom prst="rect">
              <a:avLst/>
            </a:prstGeom>
          </p:spPr>
        </p:pic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9CAF6F1C-27A9-BF44-A1DC-A1E0D995D646}"/>
              </a:ext>
            </a:extLst>
          </p:cNvPr>
          <p:cNvSpPr txBox="1">
            <a:spLocks/>
          </p:cNvSpPr>
          <p:nvPr/>
        </p:nvSpPr>
        <p:spPr>
          <a:xfrm>
            <a:off x="2534541" y="2325173"/>
            <a:ext cx="9185390" cy="607597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900" b="1" dirty="0">
                <a:solidFill>
                  <a:srgbClr val="143E7D"/>
                </a:solidFill>
                <a:cs typeface="Arial" panose="020B0604020202020204" pitchFamily="34" charset="0"/>
              </a:rPr>
              <a:t>Thank you for your attention</a:t>
            </a:r>
            <a:r>
              <a:rPr lang="ru-RU" sz="3900" b="1" dirty="0">
                <a:solidFill>
                  <a:srgbClr val="143E7D"/>
                </a:solidFill>
                <a:cs typeface="Arial" panose="020B0604020202020204" pitchFamily="34" charset="0"/>
              </a:rPr>
              <a:t>!</a:t>
            </a:r>
            <a:endParaRPr lang="ru-RU" sz="3900" dirty="0">
              <a:solidFill>
                <a:srgbClr val="143E7D"/>
              </a:solidFill>
              <a:cs typeface="Arial" panose="020B0604020202020204" pitchFamily="34" charset="0"/>
            </a:endParaRPr>
          </a:p>
        </p:txBody>
      </p:sp>
      <p:pic>
        <p:nvPicPr>
          <p:cNvPr id="3" name="Рисунок 2" descr="Изображение выглядит как Шрифт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45C9D0AF-533E-C28D-B3DC-B15E4DB5F5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739" y="0"/>
            <a:ext cx="4876397" cy="1249577"/>
          </a:xfrm>
          <a:prstGeom prst="rect">
            <a:avLst/>
          </a:prstGeom>
        </p:spPr>
      </p:pic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5C04C78-27E0-9963-0AF5-FB9C73FA9D23}"/>
              </a:ext>
            </a:extLst>
          </p:cNvPr>
          <p:cNvGrpSpPr/>
          <p:nvPr/>
        </p:nvGrpSpPr>
        <p:grpSpPr>
          <a:xfrm>
            <a:off x="-11152" y="-101600"/>
            <a:ext cx="12608312" cy="6972300"/>
            <a:chOff x="-11152" y="-100362"/>
            <a:chExt cx="12608312" cy="6958362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8B2CD4FF-04A2-90D3-4309-244CBB68A5B4}"/>
                </a:ext>
              </a:extLst>
            </p:cNvPr>
            <p:cNvSpPr/>
            <p:nvPr/>
          </p:nvSpPr>
          <p:spPr>
            <a:xfrm>
              <a:off x="-11152" y="5557201"/>
              <a:ext cx="12203151" cy="1296000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58E73D24-D521-769B-1513-4602BD33EE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110" t="15026" r="55029" b="75249"/>
            <a:stretch/>
          </p:blipFill>
          <p:spPr>
            <a:xfrm>
              <a:off x="8653345" y="2942506"/>
              <a:ext cx="3943815" cy="3915494"/>
            </a:xfrm>
            <a:prstGeom prst="rect">
              <a:avLst/>
            </a:prstGeom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2D9D39B3-94DC-6DEF-6DC6-9D69A0E3A85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1894" t="24890" r="56349" b="71852"/>
            <a:stretch/>
          </p:blipFill>
          <p:spPr>
            <a:xfrm>
              <a:off x="-11151" y="-100362"/>
              <a:ext cx="3345366" cy="131195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75C8045D-B4FB-2090-BD9B-DCDB6CC048C4}"/>
              </a:ext>
            </a:extLst>
          </p:cNvPr>
          <p:cNvSpPr txBox="1"/>
          <p:nvPr/>
        </p:nvSpPr>
        <p:spPr>
          <a:xfrm>
            <a:off x="386493" y="5881687"/>
            <a:ext cx="721071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International Conference on Computational Science – ICCS 2025,</a:t>
            </a:r>
          </a:p>
          <a:p>
            <a:r>
              <a:rPr lang="en-US" sz="2000" b="1" dirty="0">
                <a:solidFill>
                  <a:schemeClr val="bg1"/>
                </a:solidFill>
              </a:rPr>
              <a:t>7 July – 9 July, Singapore</a:t>
            </a:r>
            <a:endParaRPr lang="ru-RU" sz="2000" b="1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079DD10-8F44-A6A0-C6D1-C2E8EDD838EF}"/>
              </a:ext>
            </a:extLst>
          </p:cNvPr>
          <p:cNvSpPr txBox="1"/>
          <p:nvPr/>
        </p:nvSpPr>
        <p:spPr>
          <a:xfrm>
            <a:off x="90181" y="5106311"/>
            <a:ext cx="63043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143E7D"/>
                </a:solidFill>
                <a:cs typeface="Arial" panose="020B0604020202020204" pitchFamily="34" charset="0"/>
              </a:rPr>
              <a:t>jul.borisova@itmo.ru</a:t>
            </a:r>
            <a:endParaRPr lang="ru-RU" sz="1800" dirty="0">
              <a:solidFill>
                <a:srgbClr val="143E7D"/>
              </a:solidFill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21AA30E-3BCB-331F-1643-39D7220EC9BA}"/>
              </a:ext>
            </a:extLst>
          </p:cNvPr>
          <p:cNvSpPr txBox="1"/>
          <p:nvPr/>
        </p:nvSpPr>
        <p:spPr>
          <a:xfrm>
            <a:off x="90181" y="3752094"/>
            <a:ext cx="7131015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143E7D"/>
                </a:solidFill>
                <a:cs typeface="Arial" panose="020B0604020202020204" pitchFamily="34" charset="0"/>
              </a:rPr>
              <a:t>Understanding the Limitations of Deep Transformer Models for Sea Ice Forecasting</a:t>
            </a:r>
          </a:p>
          <a:p>
            <a:endParaRPr lang="en-US" b="1" dirty="0">
              <a:solidFill>
                <a:srgbClr val="143E7D"/>
              </a:solidFill>
              <a:cs typeface="Arial" panose="020B0604020202020204" pitchFamily="34" charset="0"/>
            </a:endParaRPr>
          </a:p>
          <a:p>
            <a:r>
              <a:rPr lang="en-US" b="1" dirty="0">
                <a:solidFill>
                  <a:srgbClr val="143E7D"/>
                </a:solidFill>
                <a:cs typeface="Arial" panose="020B0604020202020204" pitchFamily="34" charset="0"/>
              </a:rPr>
              <a:t>Julia Borisova, Andrey Kuznetsov, Gleb Solovev, Nikolay O.</a:t>
            </a:r>
            <a:r>
              <a:rPr lang="ru-RU" b="1" dirty="0">
                <a:solidFill>
                  <a:srgbClr val="143E7D"/>
                </a:solidFill>
                <a:cs typeface="Arial" panose="020B0604020202020204" pitchFamily="34" charset="0"/>
              </a:rPr>
              <a:t> </a:t>
            </a:r>
            <a:r>
              <a:rPr lang="en-US" b="1" dirty="0">
                <a:solidFill>
                  <a:srgbClr val="143E7D"/>
                </a:solidFill>
                <a:cs typeface="Arial" panose="020B0604020202020204" pitchFamily="34" charset="0"/>
              </a:rPr>
              <a:t>Nikitin</a:t>
            </a:r>
          </a:p>
          <a:p>
            <a:endParaRPr lang="en-US" b="1" dirty="0">
              <a:solidFill>
                <a:srgbClr val="143E7D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800" b="1" dirty="0">
              <a:solidFill>
                <a:srgbClr val="143E7D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53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0A130DA9-B343-5E4C-AD28-7F1D7FE0E08B}"/>
              </a:ext>
            </a:extLst>
          </p:cNvPr>
          <p:cNvGrpSpPr/>
          <p:nvPr/>
        </p:nvGrpSpPr>
        <p:grpSpPr>
          <a:xfrm>
            <a:off x="0" y="-1295"/>
            <a:ext cx="12192000" cy="6859295"/>
            <a:chOff x="0" y="-1295"/>
            <a:chExt cx="12192000" cy="685929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FA332F62-D814-F245-8633-F470EC846693}"/>
                </a:ext>
              </a:extLst>
            </p:cNvPr>
            <p:cNvSpPr/>
            <p:nvPr/>
          </p:nvSpPr>
          <p:spPr>
            <a:xfrm>
              <a:off x="0" y="-1295"/>
              <a:ext cx="12192000" cy="815362"/>
            </a:xfrm>
            <a:prstGeom prst="rect">
              <a:avLst/>
            </a:prstGeom>
            <a:solidFill>
              <a:srgbClr val="16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0ACBAC73-3C97-8449-A1C7-2913A114B184}"/>
                </a:ext>
              </a:extLst>
            </p:cNvPr>
            <p:cNvSpPr/>
            <p:nvPr/>
          </p:nvSpPr>
          <p:spPr>
            <a:xfrm>
              <a:off x="0" y="-1295"/>
              <a:ext cx="434898" cy="815362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23C29AF-4979-664E-A308-DB4151861FD9}"/>
                </a:ext>
              </a:extLst>
            </p:cNvPr>
            <p:cNvSpPr/>
            <p:nvPr/>
          </p:nvSpPr>
          <p:spPr>
            <a:xfrm>
              <a:off x="0" y="6354000"/>
              <a:ext cx="434898" cy="504000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14886D00-95FA-074C-9189-22018D84E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8" y="6423437"/>
            <a:ext cx="278780" cy="365125"/>
          </a:xfrm>
        </p:spPr>
        <p:txBody>
          <a:bodyPr/>
          <a:lstStyle/>
          <a:p>
            <a:fld id="{6F4A58D1-BA21-47B3-8436-F592878A83E3}" type="slidenum">
              <a:rPr lang="en-US" sz="1600" smtClean="0">
                <a:solidFill>
                  <a:schemeClr val="bg1"/>
                </a:solidFill>
              </a:rPr>
              <a:t>2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A49BC558-9862-4D48-BD08-947D65BADC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09" y="206287"/>
            <a:ext cx="8560318" cy="457874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Presentation plan</a:t>
            </a:r>
            <a:endParaRPr lang="ru-RU" sz="2600" b="1" dirty="0">
              <a:solidFill>
                <a:schemeClr val="bg1"/>
              </a:solidFill>
              <a:latin typeface="+mn-lt"/>
              <a:ea typeface="+mj-lt"/>
              <a:cs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7EE7362-B100-4A2F-B4C4-C83CC7898526}"/>
              </a:ext>
            </a:extLst>
          </p:cNvPr>
          <p:cNvSpPr txBox="1"/>
          <p:nvPr/>
        </p:nvSpPr>
        <p:spPr>
          <a:xfrm>
            <a:off x="3200400" y="3552825"/>
            <a:ext cx="6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endParaRPr lang="ru-RU" sz="220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B11640C-81F7-990F-E5B1-63A2634DB542}"/>
              </a:ext>
            </a:extLst>
          </p:cNvPr>
          <p:cNvSpPr txBox="1"/>
          <p:nvPr/>
        </p:nvSpPr>
        <p:spPr>
          <a:xfrm>
            <a:off x="860591" y="1166842"/>
            <a:ext cx="103533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/>
              <a:t>Introduction</a:t>
            </a:r>
            <a:r>
              <a:rPr lang="en-US" sz="2400" dirty="0"/>
              <a:t> – specific of sea ice prediction task;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b="1" dirty="0"/>
              <a:t>Problem statement </a:t>
            </a:r>
            <a:r>
              <a:rPr lang="en-US" sz="2400" dirty="0"/>
              <a:t>– </a:t>
            </a:r>
            <a:r>
              <a:rPr lang="en-US" sz="2400" dirty="0" err="1"/>
              <a:t>spatio</a:t>
            </a:r>
            <a:r>
              <a:rPr lang="en-US" sz="2400" dirty="0"/>
              <a:t>-temporal data and its forecasting;</a:t>
            </a:r>
            <a:endParaRPr lang="ru-RU" sz="2400" dirty="0"/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b="1" dirty="0"/>
              <a:t>Architectures </a:t>
            </a:r>
            <a:r>
              <a:rPr lang="en-US" sz="2400" dirty="0"/>
              <a:t>– transformers and baselines;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b="1" dirty="0"/>
              <a:t>Experimental setup </a:t>
            </a:r>
            <a:r>
              <a:rPr lang="en-US" sz="2400" dirty="0"/>
              <a:t>– description of dataset and models used;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b="1" dirty="0"/>
              <a:t>Results</a:t>
            </a:r>
            <a:r>
              <a:rPr lang="en-US" sz="2400" dirty="0"/>
              <a:t> – validation of model’s inference;</a:t>
            </a:r>
          </a:p>
          <a:p>
            <a:pPr marL="342900" indent="-342900">
              <a:buAutoNum type="arabicPeriod"/>
            </a:pPr>
            <a:endParaRPr lang="en-US" sz="2400" dirty="0"/>
          </a:p>
          <a:p>
            <a:pPr marL="342900" indent="-342900">
              <a:buAutoNum type="arabicPeriod"/>
            </a:pPr>
            <a:r>
              <a:rPr lang="en-US" sz="2400" b="1" dirty="0"/>
              <a:t>Conclusion</a:t>
            </a:r>
            <a:r>
              <a:rPr lang="en-US" sz="2400" dirty="0"/>
              <a:t> – summary and discussion questions.</a:t>
            </a:r>
          </a:p>
          <a:p>
            <a:endParaRPr lang="en-US" sz="2400" dirty="0"/>
          </a:p>
        </p:txBody>
      </p:sp>
      <p:pic>
        <p:nvPicPr>
          <p:cNvPr id="6" name="Рисунок 5" descr="Изображение выглядит как Шрифт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F8717383-C141-3A42-7E07-3D40556745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3" y="-34159"/>
            <a:ext cx="3266113" cy="836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8320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4818D7-778F-6B54-1931-5EC8AB0A4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Хозяева Арктики. Россия обладает уникальным флотом атомных ледоколов. Как  он появился?: Достижения: 69-я параллель: Lenta.ru">
            <a:extLst>
              <a:ext uri="{FF2B5EF4-FFF2-40B4-BE49-F238E27FC236}">
                <a16:creationId xmlns:a16="http://schemas.microsoft.com/office/drawing/2014/main" id="{573799AF-6E2F-DB3B-1EA7-6EB8D605A9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43"/>
          <a:stretch/>
        </p:blipFill>
        <p:spPr bwMode="auto">
          <a:xfrm>
            <a:off x="-1" y="3872796"/>
            <a:ext cx="5892976" cy="2985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Космические» пространства Арктики">
            <a:extLst>
              <a:ext uri="{FF2B5EF4-FFF2-40B4-BE49-F238E27FC236}">
                <a16:creationId xmlns:a16="http://schemas.microsoft.com/office/drawing/2014/main" id="{AB492DA2-7194-63C4-919D-46024BBA2A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556"/>
          <a:stretch>
            <a:fillRect/>
          </a:stretch>
        </p:blipFill>
        <p:spPr bwMode="auto">
          <a:xfrm>
            <a:off x="0" y="802782"/>
            <a:ext cx="5892975" cy="30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26C9B164-533B-74F6-3EC0-A202D8855D51}"/>
              </a:ext>
            </a:extLst>
          </p:cNvPr>
          <p:cNvGrpSpPr/>
          <p:nvPr/>
        </p:nvGrpSpPr>
        <p:grpSpPr>
          <a:xfrm>
            <a:off x="0" y="-1295"/>
            <a:ext cx="12192000" cy="6859295"/>
            <a:chOff x="0" y="-1295"/>
            <a:chExt cx="12192000" cy="685929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0F5DD60-C13F-78E8-3BDC-B9C37830DBCA}"/>
                </a:ext>
              </a:extLst>
            </p:cNvPr>
            <p:cNvSpPr/>
            <p:nvPr/>
          </p:nvSpPr>
          <p:spPr>
            <a:xfrm>
              <a:off x="0" y="-1295"/>
              <a:ext cx="12192000" cy="815362"/>
            </a:xfrm>
            <a:prstGeom prst="rect">
              <a:avLst/>
            </a:prstGeom>
            <a:solidFill>
              <a:srgbClr val="16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B1DF5EA5-FDFF-D4EC-223F-13870FA9208B}"/>
                </a:ext>
              </a:extLst>
            </p:cNvPr>
            <p:cNvSpPr/>
            <p:nvPr/>
          </p:nvSpPr>
          <p:spPr>
            <a:xfrm>
              <a:off x="0" y="-1295"/>
              <a:ext cx="434898" cy="815362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35A5548-6E41-647B-B954-1EC593283A68}"/>
                </a:ext>
              </a:extLst>
            </p:cNvPr>
            <p:cNvSpPr/>
            <p:nvPr/>
          </p:nvSpPr>
          <p:spPr>
            <a:xfrm>
              <a:off x="0" y="6354000"/>
              <a:ext cx="434898" cy="504000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5F9CC5B8-B562-16F4-3D22-8682CADAFA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8" y="6423437"/>
            <a:ext cx="278780" cy="365125"/>
          </a:xfrm>
        </p:spPr>
        <p:txBody>
          <a:bodyPr/>
          <a:lstStyle/>
          <a:p>
            <a:fld id="{6F4A58D1-BA21-47B3-8436-F592878A83E3}" type="slidenum">
              <a:rPr lang="en-US" sz="1600" smtClean="0">
                <a:solidFill>
                  <a:schemeClr val="bg1"/>
                </a:solidFill>
              </a:rPr>
              <a:t>3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20B9F017-5DD2-FE94-D883-EB7D2FAEA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09" y="206287"/>
            <a:ext cx="8560318" cy="457874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Introduction</a:t>
            </a:r>
            <a:endParaRPr lang="ru-RU" sz="2600" b="1" dirty="0">
              <a:solidFill>
                <a:schemeClr val="bg1"/>
              </a:solidFill>
              <a:latin typeface="+mn-lt"/>
              <a:ea typeface="+mj-lt"/>
              <a:cs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9FAF86-63EE-67CF-0FE7-3FF1DC9C22E2}"/>
              </a:ext>
            </a:extLst>
          </p:cNvPr>
          <p:cNvSpPr txBox="1"/>
          <p:nvPr/>
        </p:nvSpPr>
        <p:spPr>
          <a:xfrm>
            <a:off x="3200400" y="3552825"/>
            <a:ext cx="6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endParaRPr lang="ru-RU" sz="2200"/>
          </a:p>
        </p:txBody>
      </p:sp>
      <p:pic>
        <p:nvPicPr>
          <p:cNvPr id="2" name="Рисунок 1" descr="Изображение выглядит как Шрифт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3E05C3E-8903-0835-DE46-87FB03899A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3" y="-34159"/>
            <a:ext cx="3266113" cy="836941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карта, снимок экра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B600A49-7470-EFCD-88DA-DB744BB8D7D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17706" y="4737406"/>
            <a:ext cx="2099264" cy="2051156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id="{DD7BBA30-255C-571B-6FB5-3C8F4A60B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71" r="46688" b="38452"/>
          <a:stretch/>
        </p:blipFill>
        <p:spPr bwMode="auto">
          <a:xfrm>
            <a:off x="6934014" y="5512197"/>
            <a:ext cx="2313824" cy="94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DD3E538C-F7DB-140D-13A7-709A362AC16A}"/>
              </a:ext>
            </a:extLst>
          </p:cNvPr>
          <p:cNvSpPr txBox="1"/>
          <p:nvPr/>
        </p:nvSpPr>
        <p:spPr>
          <a:xfrm>
            <a:off x="6797371" y="5041613"/>
            <a:ext cx="252033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chemeClr val="accent1">
                    <a:lumMod val="50000"/>
                  </a:schemeClr>
                </a:solidFill>
              </a:rPr>
              <a:t>Kara sea ice example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7" name="TextBox 6">
            <a:extLst>
              <a:ext uri="{FF2B5EF4-FFF2-40B4-BE49-F238E27FC236}">
                <a16:creationId xmlns:a16="http://schemas.microsoft.com/office/drawing/2014/main" id="{0A6A70F5-C86E-5CB1-2696-2379D8FDFA00}"/>
              </a:ext>
            </a:extLst>
          </p:cNvPr>
          <p:cNvSpPr txBox="1"/>
          <p:nvPr/>
        </p:nvSpPr>
        <p:spPr>
          <a:xfrm>
            <a:off x="6142350" y="904034"/>
            <a:ext cx="580027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Sea ice conditions forecasting supports: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offshore oil industry;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navigation ;</a:t>
            </a:r>
            <a:endParaRPr lang="ru-RU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environmental changes.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Forecasting systems require: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long-term forecast;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ice phases reconstruction;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continuous field with accurate absolute values.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795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88735-7FB4-0BCA-A539-6E9888C6B0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5595CC1E-0848-365F-F8F5-44E42CCBB1D0}"/>
              </a:ext>
            </a:extLst>
          </p:cNvPr>
          <p:cNvGrpSpPr/>
          <p:nvPr/>
        </p:nvGrpSpPr>
        <p:grpSpPr>
          <a:xfrm>
            <a:off x="0" y="-1295"/>
            <a:ext cx="12192000" cy="6859295"/>
            <a:chOff x="0" y="-1295"/>
            <a:chExt cx="12192000" cy="685929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28E1D83C-29BE-9978-27DB-83D4EE79D5BC}"/>
                </a:ext>
              </a:extLst>
            </p:cNvPr>
            <p:cNvSpPr/>
            <p:nvPr/>
          </p:nvSpPr>
          <p:spPr>
            <a:xfrm>
              <a:off x="0" y="-1295"/>
              <a:ext cx="12192000" cy="815362"/>
            </a:xfrm>
            <a:prstGeom prst="rect">
              <a:avLst/>
            </a:prstGeom>
            <a:solidFill>
              <a:srgbClr val="16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365315BB-DB5D-FE42-1D6A-EF3AEBE27946}"/>
                </a:ext>
              </a:extLst>
            </p:cNvPr>
            <p:cNvSpPr/>
            <p:nvPr/>
          </p:nvSpPr>
          <p:spPr>
            <a:xfrm>
              <a:off x="0" y="-1295"/>
              <a:ext cx="434898" cy="815362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F4C84E4B-9BC9-AA8C-EB73-DE81F3377639}"/>
                </a:ext>
              </a:extLst>
            </p:cNvPr>
            <p:cNvSpPr/>
            <p:nvPr/>
          </p:nvSpPr>
          <p:spPr>
            <a:xfrm>
              <a:off x="0" y="6354000"/>
              <a:ext cx="434898" cy="504000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020EC504-1ADD-1933-C729-8178DF6F2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8" y="6423437"/>
            <a:ext cx="278780" cy="365125"/>
          </a:xfrm>
        </p:spPr>
        <p:txBody>
          <a:bodyPr/>
          <a:lstStyle/>
          <a:p>
            <a:fld id="{6F4A58D1-BA21-47B3-8436-F592878A83E3}" type="slidenum">
              <a:rPr lang="en-US" sz="1600" smtClean="0">
                <a:solidFill>
                  <a:schemeClr val="bg1"/>
                </a:solidFill>
              </a:rPr>
              <a:t>4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D1F28488-C77D-242F-5F32-6BA2EDA0D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09" y="206287"/>
            <a:ext cx="8560318" cy="457874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Problem statement</a:t>
            </a:r>
            <a:endParaRPr lang="ru-RU" sz="2600" b="1" dirty="0">
              <a:solidFill>
                <a:schemeClr val="bg1"/>
              </a:solidFill>
              <a:latin typeface="+mn-lt"/>
              <a:ea typeface="+mj-lt"/>
              <a:cs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54F5A1-375E-9A28-5F02-F97EA509E683}"/>
              </a:ext>
            </a:extLst>
          </p:cNvPr>
          <p:cNvSpPr txBox="1"/>
          <p:nvPr/>
        </p:nvSpPr>
        <p:spPr>
          <a:xfrm>
            <a:off x="3200400" y="3552825"/>
            <a:ext cx="6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endParaRPr lang="ru-RU" sz="2200"/>
          </a:p>
        </p:txBody>
      </p:sp>
      <p:pic>
        <p:nvPicPr>
          <p:cNvPr id="37" name="Рисунок 36" descr="Изображение выглядит как Шрифт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6168850-59D5-0F92-10D8-454398888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3" y="-34159"/>
            <a:ext cx="3266113" cy="83694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7403263-6251-F571-D5A6-A61AC189B9CB}"/>
              </a:ext>
            </a:extLst>
          </p:cNvPr>
          <p:cNvSpPr txBox="1"/>
          <p:nvPr/>
        </p:nvSpPr>
        <p:spPr>
          <a:xfrm>
            <a:off x="818857" y="5223108"/>
            <a:ext cx="440231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/>
              <a:t>Hypothesis</a:t>
            </a:r>
            <a:r>
              <a:rPr lang="en-US" i="1" dirty="0"/>
              <a:t>: the practical applicability of regular-grid transformer-based models for </a:t>
            </a:r>
            <a:r>
              <a:rPr lang="en-US" i="1" dirty="0" err="1"/>
              <a:t>spatio</a:t>
            </a:r>
            <a:r>
              <a:rPr lang="en-US" i="1" dirty="0"/>
              <a:t>-temporal data with specific periodic properties is very limited. </a:t>
            </a:r>
            <a:endParaRPr lang="ru-RU" i="1" dirty="0"/>
          </a:p>
        </p:txBody>
      </p:sp>
      <p:sp>
        <p:nvSpPr>
          <p:cNvPr id="9" name="TextBox 6">
            <a:extLst>
              <a:ext uri="{FF2B5EF4-FFF2-40B4-BE49-F238E27FC236}">
                <a16:creationId xmlns:a16="http://schemas.microsoft.com/office/drawing/2014/main" id="{254C542B-7400-8A1C-6245-93029B58DCAC}"/>
              </a:ext>
            </a:extLst>
          </p:cNvPr>
          <p:cNvSpPr txBox="1"/>
          <p:nvPr/>
        </p:nvSpPr>
        <p:spPr>
          <a:xfrm>
            <a:off x="8114946" y="1171755"/>
            <a:ext cx="3884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>
                <a:solidFill>
                  <a:srgbClr val="002060"/>
                </a:solidFill>
              </a:rPr>
              <a:t>Task</a:t>
            </a:r>
            <a:r>
              <a:rPr lang="en-US" i="1" dirty="0">
                <a:solidFill>
                  <a:srgbClr val="002060"/>
                </a:solidFill>
              </a:rPr>
              <a:t> – </a:t>
            </a:r>
            <a:r>
              <a:rPr lang="en-US" i="1" dirty="0" err="1">
                <a:solidFill>
                  <a:srgbClr val="002060"/>
                </a:solidFill>
              </a:rPr>
              <a:t>spatio</a:t>
            </a:r>
            <a:r>
              <a:rPr lang="en-US" i="1" dirty="0">
                <a:solidFill>
                  <a:srgbClr val="002060"/>
                </a:solidFill>
              </a:rPr>
              <a:t>-temporal data forecasting</a:t>
            </a:r>
            <a:endParaRPr lang="ru-RU" i="1" dirty="0">
              <a:solidFill>
                <a:srgbClr val="002060"/>
              </a:solidFill>
            </a:endParaRPr>
          </a:p>
        </p:txBody>
      </p: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11E31B67-C771-4ACD-7928-C46978427C09}"/>
              </a:ext>
            </a:extLst>
          </p:cNvPr>
          <p:cNvGrpSpPr/>
          <p:nvPr/>
        </p:nvGrpSpPr>
        <p:grpSpPr>
          <a:xfrm rot="10800000" flipH="1">
            <a:off x="8306726" y="1582294"/>
            <a:ext cx="1436790" cy="1467801"/>
            <a:chOff x="374277" y="3703162"/>
            <a:chExt cx="990983" cy="998079"/>
          </a:xfrm>
        </p:grpSpPr>
        <p:pic>
          <p:nvPicPr>
            <p:cNvPr id="31" name="Рисунок 30">
              <a:extLst>
                <a:ext uri="{FF2B5EF4-FFF2-40B4-BE49-F238E27FC236}">
                  <a16:creationId xmlns:a16="http://schemas.microsoft.com/office/drawing/2014/main" id="{30684762-1CB9-4C93-E85B-C68902954E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4277" y="3703162"/>
              <a:ext cx="839145" cy="834180"/>
            </a:xfrm>
            <a:prstGeom prst="rect">
              <a:avLst/>
            </a:prstGeom>
          </p:spPr>
        </p:pic>
        <p:pic>
          <p:nvPicPr>
            <p:cNvPr id="34" name="Рисунок 33">
              <a:extLst>
                <a:ext uri="{FF2B5EF4-FFF2-40B4-BE49-F238E27FC236}">
                  <a16:creationId xmlns:a16="http://schemas.microsoft.com/office/drawing/2014/main" id="{E498F972-7447-CBEE-6117-903CDFFBD0A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0196" y="3772725"/>
              <a:ext cx="839145" cy="834180"/>
            </a:xfrm>
            <a:prstGeom prst="rect">
              <a:avLst/>
            </a:prstGeom>
          </p:spPr>
        </p:pic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DF06AE30-5B83-23F3-8DE9-4E75C37B916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6115" y="3867061"/>
              <a:ext cx="839145" cy="834180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99D3A8FE-CFA8-E8A3-4113-3E6F431F5D4D}"/>
              </a:ext>
            </a:extLst>
          </p:cNvPr>
          <p:cNvGrpSpPr/>
          <p:nvPr/>
        </p:nvGrpSpPr>
        <p:grpSpPr>
          <a:xfrm rot="10800000" flipH="1">
            <a:off x="10485223" y="1582293"/>
            <a:ext cx="1419070" cy="1467801"/>
            <a:chOff x="2138528" y="3703163"/>
            <a:chExt cx="990659" cy="1008038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6699CE7D-72E8-884A-9B96-745CD40B30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138528" y="3703163"/>
              <a:ext cx="839145" cy="844140"/>
            </a:xfrm>
            <a:prstGeom prst="rect">
              <a:avLst/>
            </a:prstGeom>
          </p:spPr>
        </p:pic>
        <p:pic>
          <p:nvPicPr>
            <p:cNvPr id="28" name="Рисунок 27">
              <a:extLst>
                <a:ext uri="{FF2B5EF4-FFF2-40B4-BE49-F238E27FC236}">
                  <a16:creationId xmlns:a16="http://schemas.microsoft.com/office/drawing/2014/main" id="{94B09AB8-E7BE-F3D9-684D-D28EF0C87D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14447" y="3772725"/>
              <a:ext cx="839145" cy="844140"/>
            </a:xfrm>
            <a:prstGeom prst="rect">
              <a:avLst/>
            </a:prstGeom>
          </p:spPr>
        </p:pic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F1ED138E-D0AE-7699-9F3C-EA69FEAD7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290042" y="3867061"/>
              <a:ext cx="839145" cy="844140"/>
            </a:xfrm>
            <a:prstGeom prst="rect">
              <a:avLst/>
            </a:prstGeom>
          </p:spPr>
        </p:pic>
      </p:grp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BBE5B2FC-279D-D36F-DC46-C153082302E7}"/>
              </a:ext>
            </a:extLst>
          </p:cNvPr>
          <p:cNvCxnSpPr>
            <a:cxnSpLocks/>
          </p:cNvCxnSpPr>
          <p:nvPr/>
        </p:nvCxnSpPr>
        <p:spPr>
          <a:xfrm>
            <a:off x="9795983" y="2313117"/>
            <a:ext cx="573900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CBAE89EC-7D73-AB69-B62C-A47E49428404}"/>
              </a:ext>
            </a:extLst>
          </p:cNvPr>
          <p:cNvSpPr txBox="1"/>
          <p:nvPr/>
        </p:nvSpPr>
        <p:spPr>
          <a:xfrm>
            <a:off x="8465392" y="3064741"/>
            <a:ext cx="159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pre-history</a:t>
            </a:r>
            <a:endParaRPr lang="ru-RU" sz="1400" dirty="0"/>
          </a:p>
        </p:txBody>
      </p:sp>
      <p:sp>
        <p:nvSpPr>
          <p:cNvPr id="25" name="TextBox 23">
            <a:extLst>
              <a:ext uri="{FF2B5EF4-FFF2-40B4-BE49-F238E27FC236}">
                <a16:creationId xmlns:a16="http://schemas.microsoft.com/office/drawing/2014/main" id="{39F68E67-3FE0-32D2-97A8-CBEE0FAF4B6E}"/>
              </a:ext>
            </a:extLst>
          </p:cNvPr>
          <p:cNvSpPr txBox="1"/>
          <p:nvPr/>
        </p:nvSpPr>
        <p:spPr>
          <a:xfrm>
            <a:off x="10702258" y="3080233"/>
            <a:ext cx="15917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prediction</a:t>
            </a:r>
            <a:endParaRPr lang="ru-RU" sz="1400" dirty="0"/>
          </a:p>
        </p:txBody>
      </p:sp>
      <p:pic>
        <p:nvPicPr>
          <p:cNvPr id="42" name="Рисунок 41" descr="Изображение выглядит как текст, снимок экрана, Шрифт, оригами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D7482D2D-BF05-2F5D-4DAD-A938123E08A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7" y="3929932"/>
            <a:ext cx="6568802" cy="2745530"/>
          </a:xfrm>
          <a:prstGeom prst="rect">
            <a:avLst/>
          </a:prstGeom>
        </p:spPr>
      </p:pic>
      <p:sp>
        <p:nvSpPr>
          <p:cNvPr id="43" name="TextBox 6">
            <a:extLst>
              <a:ext uri="{FF2B5EF4-FFF2-40B4-BE49-F238E27FC236}">
                <a16:creationId xmlns:a16="http://schemas.microsoft.com/office/drawing/2014/main" id="{F08FC334-5013-520B-137A-7E15CA10493E}"/>
              </a:ext>
            </a:extLst>
          </p:cNvPr>
          <p:cNvSpPr txBox="1"/>
          <p:nvPr/>
        </p:nvSpPr>
        <p:spPr>
          <a:xfrm>
            <a:off x="8409572" y="3768268"/>
            <a:ext cx="38844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i="1" dirty="0">
                <a:solidFill>
                  <a:srgbClr val="002060"/>
                </a:solidFill>
              </a:rPr>
              <a:t>Sliding window dataset preparation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7B48ED0-C85D-02BA-F714-3E965DB3F7A5}"/>
              </a:ext>
            </a:extLst>
          </p:cNvPr>
          <p:cNvSpPr txBox="1"/>
          <p:nvPr/>
        </p:nvSpPr>
        <p:spPr>
          <a:xfrm>
            <a:off x="271172" y="1171755"/>
            <a:ext cx="7983087" cy="28315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Spatio</a:t>
            </a:r>
            <a:r>
              <a:rPr lang="en-US" sz="2000" dirty="0"/>
              <a:t>-temporal data is multidimensional – long-term forecast is resource-intensive;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Spatial patterns are smooth and characterize ice edge position;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Ice dynamics id multiscale, non-stationary and contain an irremovable stochastic component;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endParaRPr lang="ru-RU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C3954CA-51D9-D970-24D7-B9BC869BCC97}"/>
              </a:ext>
            </a:extLst>
          </p:cNvPr>
          <p:cNvSpPr txBox="1"/>
          <p:nvPr/>
        </p:nvSpPr>
        <p:spPr>
          <a:xfrm>
            <a:off x="255212" y="3618746"/>
            <a:ext cx="6148698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Sea ice has very complex periodic patterns (e.g. annual periodicity for sea ice), the reproduction of which is crucial for forecasting.</a:t>
            </a:r>
          </a:p>
        </p:txBody>
      </p:sp>
    </p:spTree>
    <p:extLst>
      <p:ext uri="{BB962C8B-B14F-4D97-AF65-F5344CB8AC3E}">
        <p14:creationId xmlns:p14="http://schemas.microsoft.com/office/powerpoint/2010/main" val="412243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8C86DD-CC57-BCCF-DCCB-B38072805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DAD4951B-859D-5BB0-FF9B-4B7CADD832B4}"/>
              </a:ext>
            </a:extLst>
          </p:cNvPr>
          <p:cNvGrpSpPr/>
          <p:nvPr/>
        </p:nvGrpSpPr>
        <p:grpSpPr>
          <a:xfrm>
            <a:off x="0" y="-1295"/>
            <a:ext cx="12192000" cy="6859295"/>
            <a:chOff x="0" y="-1295"/>
            <a:chExt cx="12192000" cy="685929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C9076848-7E06-250E-A838-A231CC353392}"/>
                </a:ext>
              </a:extLst>
            </p:cNvPr>
            <p:cNvSpPr/>
            <p:nvPr/>
          </p:nvSpPr>
          <p:spPr>
            <a:xfrm>
              <a:off x="0" y="-1295"/>
              <a:ext cx="12192000" cy="815362"/>
            </a:xfrm>
            <a:prstGeom prst="rect">
              <a:avLst/>
            </a:prstGeom>
            <a:solidFill>
              <a:srgbClr val="16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6786190A-6CD7-0428-5810-A6CA129EF442}"/>
                </a:ext>
              </a:extLst>
            </p:cNvPr>
            <p:cNvSpPr/>
            <p:nvPr/>
          </p:nvSpPr>
          <p:spPr>
            <a:xfrm>
              <a:off x="0" y="-1295"/>
              <a:ext cx="434898" cy="815362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C151A2BE-ADFC-E3B1-CA20-90DA23BC3A8D}"/>
                </a:ext>
              </a:extLst>
            </p:cNvPr>
            <p:cNvSpPr/>
            <p:nvPr/>
          </p:nvSpPr>
          <p:spPr>
            <a:xfrm>
              <a:off x="0" y="6354000"/>
              <a:ext cx="434898" cy="504000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0A8FF9CF-33FA-0F8A-4A4E-C683EBBF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8" y="6423437"/>
            <a:ext cx="278780" cy="365125"/>
          </a:xfrm>
        </p:spPr>
        <p:txBody>
          <a:bodyPr/>
          <a:lstStyle/>
          <a:p>
            <a:fld id="{6F4A58D1-BA21-47B3-8436-F592878A83E3}" type="slidenum">
              <a:rPr lang="en-US" sz="1600" smtClean="0">
                <a:solidFill>
                  <a:schemeClr val="bg1"/>
                </a:solidFill>
              </a:rPr>
              <a:t>5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4DF0CEA2-8360-7386-6E9B-2847C02C7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09" y="206287"/>
            <a:ext cx="8560318" cy="457874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Architectures</a:t>
            </a:r>
            <a:endParaRPr lang="ru-RU" sz="2600" b="1" dirty="0">
              <a:solidFill>
                <a:schemeClr val="bg1"/>
              </a:solidFill>
              <a:latin typeface="+mn-lt"/>
              <a:ea typeface="+mj-lt"/>
              <a:cs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97EE1B8-1B38-B76D-7AE9-22482B97C3FD}"/>
              </a:ext>
            </a:extLst>
          </p:cNvPr>
          <p:cNvSpPr txBox="1"/>
          <p:nvPr/>
        </p:nvSpPr>
        <p:spPr>
          <a:xfrm>
            <a:off x="3200400" y="3552825"/>
            <a:ext cx="6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endParaRPr lang="ru-RU" sz="2200"/>
          </a:p>
        </p:txBody>
      </p:sp>
      <p:pic>
        <p:nvPicPr>
          <p:cNvPr id="37" name="Рисунок 36" descr="Изображение выглядит как Шрифт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3F96B725-EA73-274E-EC7A-0FE84CC2DF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3" y="-34159"/>
            <a:ext cx="3266113" cy="836941"/>
          </a:xfrm>
          <a:prstGeom prst="rect">
            <a:avLst/>
          </a:prstGeom>
        </p:spPr>
      </p:pic>
      <p:pic>
        <p:nvPicPr>
          <p:cNvPr id="4" name="Рисунок 3" descr="Изображение выглядит как текст, снимок экрана, Шрифт, диаграмм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65E0E88B-890B-338A-312A-03510FC37D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602" y="1225336"/>
            <a:ext cx="6678486" cy="310020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3A3CE87-DFBE-2D1D-1F07-DD8BF2A6A60A}"/>
              </a:ext>
            </a:extLst>
          </p:cNvPr>
          <p:cNvSpPr txBox="1"/>
          <p:nvPr/>
        </p:nvSpPr>
        <p:spPr>
          <a:xfrm>
            <a:off x="5389653" y="846931"/>
            <a:ext cx="6678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i="1" dirty="0">
                <a:solidFill>
                  <a:srgbClr val="002060"/>
                </a:solidFill>
              </a:rPr>
              <a:t>Application of the </a:t>
            </a:r>
            <a:r>
              <a:rPr lang="en-US" i="1" dirty="0" err="1">
                <a:solidFill>
                  <a:srgbClr val="002060"/>
                </a:solidFill>
              </a:rPr>
              <a:t>TimeSformer</a:t>
            </a:r>
            <a:r>
              <a:rPr lang="en-US" i="1" dirty="0">
                <a:solidFill>
                  <a:srgbClr val="002060"/>
                </a:solidFill>
              </a:rPr>
              <a:t> to the long-term sea ice forecasting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F28CE7F-0AD1-8412-0E2D-B09CDE303555}"/>
              </a:ext>
            </a:extLst>
          </p:cNvPr>
          <p:cNvSpPr txBox="1"/>
          <p:nvPr/>
        </p:nvSpPr>
        <p:spPr>
          <a:xfrm>
            <a:off x="5827347" y="4480238"/>
            <a:ext cx="629774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TimeSformer</a:t>
            </a:r>
            <a:r>
              <a:rPr lang="en-US" dirty="0"/>
              <a:t> implements the Divided Space-Time attention mechanism, which we believe is the promising basis for the sea ice prediction task;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transformer head responsible for classification was replaced by a convolutional decoder for prediction of ice concentration changes over multiple frames.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C00E2E7-65BD-3A3A-77D1-FA7F59C61E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1806" y="4325544"/>
            <a:ext cx="4564093" cy="2214981"/>
          </a:xfrm>
          <a:prstGeom prst="rect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8463B963-B1C1-75B8-8BFE-E0784D4041F2}"/>
              </a:ext>
            </a:extLst>
          </p:cNvPr>
          <p:cNvCxnSpPr/>
          <p:nvPr/>
        </p:nvCxnSpPr>
        <p:spPr>
          <a:xfrm>
            <a:off x="5436602" y="846931"/>
            <a:ext cx="0" cy="5941631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6A8955AF-50A9-97A7-3D67-F4F775918977}"/>
              </a:ext>
            </a:extLst>
          </p:cNvPr>
          <p:cNvSpPr txBox="1"/>
          <p:nvPr/>
        </p:nvSpPr>
        <p:spPr>
          <a:xfrm>
            <a:off x="202195" y="1240943"/>
            <a:ext cx="5032209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CNN-2D was implemented as a CNN with an encoder-decoder architecture: 5 convolutional 2D layers with ReLU activation function and its transposed mirror.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CNN-3D uses a time component sensitive CNN encoder-decoder architecture with 3D convolution. Each of the encoder and decoder parts con sists of 2 layers, forming a symmetric structure.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748B684-3671-DCE7-A783-245A24A1B096}"/>
              </a:ext>
            </a:extLst>
          </p:cNvPr>
          <p:cNvSpPr txBox="1"/>
          <p:nvPr/>
        </p:nvSpPr>
        <p:spPr>
          <a:xfrm>
            <a:off x="0" y="802174"/>
            <a:ext cx="5436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i="1" dirty="0">
                <a:solidFill>
                  <a:srgbClr val="002060"/>
                </a:solidFill>
              </a:rPr>
              <a:t>Baselines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42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FD8DE6-CC47-482B-2F1B-F995ED19A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29C115C-437A-F040-10E3-8C61375972DD}"/>
              </a:ext>
            </a:extLst>
          </p:cNvPr>
          <p:cNvGrpSpPr/>
          <p:nvPr/>
        </p:nvGrpSpPr>
        <p:grpSpPr>
          <a:xfrm>
            <a:off x="0" y="-1295"/>
            <a:ext cx="12192000" cy="6859295"/>
            <a:chOff x="0" y="-1295"/>
            <a:chExt cx="12192000" cy="685929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E27B6C62-B1BB-20A8-25E4-8A4E07B35DA8}"/>
                </a:ext>
              </a:extLst>
            </p:cNvPr>
            <p:cNvSpPr/>
            <p:nvPr/>
          </p:nvSpPr>
          <p:spPr>
            <a:xfrm>
              <a:off x="0" y="-1295"/>
              <a:ext cx="12192000" cy="815362"/>
            </a:xfrm>
            <a:prstGeom prst="rect">
              <a:avLst/>
            </a:prstGeom>
            <a:solidFill>
              <a:srgbClr val="16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BF02C932-22B8-9457-E8CC-7D4C844D604A}"/>
                </a:ext>
              </a:extLst>
            </p:cNvPr>
            <p:cNvSpPr/>
            <p:nvPr/>
          </p:nvSpPr>
          <p:spPr>
            <a:xfrm>
              <a:off x="0" y="-1295"/>
              <a:ext cx="434898" cy="815362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52407D65-17ED-415D-A297-DB0D9A4EA213}"/>
                </a:ext>
              </a:extLst>
            </p:cNvPr>
            <p:cNvSpPr/>
            <p:nvPr/>
          </p:nvSpPr>
          <p:spPr>
            <a:xfrm>
              <a:off x="0" y="6354000"/>
              <a:ext cx="434898" cy="504000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F51B59D7-4CCF-C429-F251-19E469294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8" y="6423437"/>
            <a:ext cx="278780" cy="365125"/>
          </a:xfrm>
        </p:spPr>
        <p:txBody>
          <a:bodyPr/>
          <a:lstStyle/>
          <a:p>
            <a:fld id="{6F4A58D1-BA21-47B3-8436-F592878A83E3}" type="slidenum">
              <a:rPr lang="en-US" sz="1600" smtClean="0">
                <a:solidFill>
                  <a:schemeClr val="bg1"/>
                </a:solidFill>
              </a:rPr>
              <a:t>6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A4AFEC3-7FA3-0E2A-FB6C-D4E73DAC9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09" y="206287"/>
            <a:ext cx="8560318" cy="457874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Experimental setup</a:t>
            </a:r>
            <a:endParaRPr lang="ru-RU" sz="2600" b="1" dirty="0">
              <a:solidFill>
                <a:schemeClr val="bg1"/>
              </a:solidFill>
              <a:latin typeface="+mn-lt"/>
              <a:ea typeface="+mj-lt"/>
              <a:cs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C180449-3506-4B76-F9A0-E54C990CE487}"/>
              </a:ext>
            </a:extLst>
          </p:cNvPr>
          <p:cNvSpPr txBox="1"/>
          <p:nvPr/>
        </p:nvSpPr>
        <p:spPr>
          <a:xfrm>
            <a:off x="3200400" y="3552825"/>
            <a:ext cx="6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endParaRPr lang="ru-RU" sz="2200"/>
          </a:p>
        </p:txBody>
      </p:sp>
      <p:pic>
        <p:nvPicPr>
          <p:cNvPr id="37" name="Рисунок 36" descr="Изображение выглядит как Шрифт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21106E3C-414E-AD76-B6FA-D0DBDFF43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3" y="-34159"/>
            <a:ext cx="3266113" cy="836941"/>
          </a:xfrm>
          <a:prstGeom prst="rect">
            <a:avLst/>
          </a:prstGeom>
        </p:spPr>
      </p:pic>
      <p:pic>
        <p:nvPicPr>
          <p:cNvPr id="2050" name="Picture 2" descr="arctic_map">
            <a:extLst>
              <a:ext uri="{FF2B5EF4-FFF2-40B4-BE49-F238E27FC236}">
                <a16:creationId xmlns:a16="http://schemas.microsoft.com/office/drawing/2014/main" id="{5B9F608E-109F-08E3-274C-0233F4865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3429" y="1549005"/>
            <a:ext cx="4876380" cy="433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67D6598-9C6F-4CB1-E07A-49454A44DDF2}"/>
              </a:ext>
            </a:extLst>
          </p:cNvPr>
          <p:cNvSpPr txBox="1"/>
          <p:nvPr/>
        </p:nvSpPr>
        <p:spPr>
          <a:xfrm>
            <a:off x="345688" y="894888"/>
            <a:ext cx="688398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/>
              <a:t>Dataset: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OSI SAF Global Sea Ice Concentration product;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spatial resolution of the images is reduced to 14 km;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Forecast horizon - one year ahead;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Pre-history length was set to two years;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time resolution - 7 days;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Period for train - 1979 to 2020 years;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Period for test - 01/01/2020 to 31/12/2023.</a:t>
            </a:r>
            <a:endParaRPr lang="ru-RU" sz="2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FC973AB-5684-4BB3-43DE-4E15919B3163}"/>
              </a:ext>
            </a:extLst>
          </p:cNvPr>
          <p:cNvSpPr txBox="1"/>
          <p:nvPr/>
        </p:nvSpPr>
        <p:spPr>
          <a:xfrm>
            <a:off x="7093429" y="5801663"/>
            <a:ext cx="4802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The spatial position of each sea – test areas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16372C-8405-D9C7-5876-B44C78DF75AC}"/>
              </a:ext>
            </a:extLst>
          </p:cNvPr>
          <p:cNvSpPr txBox="1"/>
          <p:nvPr/>
        </p:nvSpPr>
        <p:spPr>
          <a:xfrm>
            <a:off x="345688" y="4702657"/>
            <a:ext cx="66446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u="sng" dirty="0"/>
              <a:t>Quality metrics: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Mean Absolute Error (L1loss) – MAE;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Structural Similarity index measure – SSIM;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Binary accuracy - binarization threshold of 0.2 to evaluate the ice edge prediction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72489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D81394-F8D7-B468-32BA-3C9DE1B5AB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E57101A5-B41E-7E23-17A8-061536D1F5CF}"/>
              </a:ext>
            </a:extLst>
          </p:cNvPr>
          <p:cNvGrpSpPr/>
          <p:nvPr/>
        </p:nvGrpSpPr>
        <p:grpSpPr>
          <a:xfrm>
            <a:off x="0" y="-1295"/>
            <a:ext cx="12192000" cy="6859295"/>
            <a:chOff x="0" y="-1295"/>
            <a:chExt cx="12192000" cy="685929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A921E3E-FE94-A8B5-C4BF-99438DF3AF89}"/>
                </a:ext>
              </a:extLst>
            </p:cNvPr>
            <p:cNvSpPr/>
            <p:nvPr/>
          </p:nvSpPr>
          <p:spPr>
            <a:xfrm>
              <a:off x="0" y="-1295"/>
              <a:ext cx="12192000" cy="815362"/>
            </a:xfrm>
            <a:prstGeom prst="rect">
              <a:avLst/>
            </a:prstGeom>
            <a:solidFill>
              <a:srgbClr val="16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E4E5C522-B934-1EF8-5D02-DE9F472AAF28}"/>
                </a:ext>
              </a:extLst>
            </p:cNvPr>
            <p:cNvSpPr/>
            <p:nvPr/>
          </p:nvSpPr>
          <p:spPr>
            <a:xfrm>
              <a:off x="0" y="-1295"/>
              <a:ext cx="434898" cy="815362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E1140870-1AA6-3EB2-91B5-07CCAB650E58}"/>
                </a:ext>
              </a:extLst>
            </p:cNvPr>
            <p:cNvSpPr/>
            <p:nvPr/>
          </p:nvSpPr>
          <p:spPr>
            <a:xfrm>
              <a:off x="0" y="6354000"/>
              <a:ext cx="434898" cy="504000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89D232F9-ED2A-7A5D-33CE-9E814FAF9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8" y="6423437"/>
            <a:ext cx="278780" cy="365125"/>
          </a:xfrm>
        </p:spPr>
        <p:txBody>
          <a:bodyPr/>
          <a:lstStyle/>
          <a:p>
            <a:fld id="{6F4A58D1-BA21-47B3-8436-F592878A83E3}" type="slidenum">
              <a:rPr lang="en-US" sz="1600" smtClean="0">
                <a:solidFill>
                  <a:schemeClr val="bg1"/>
                </a:solidFill>
              </a:rPr>
              <a:t>7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8DAE3CEC-EF15-F285-FB33-0337FF4CA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09" y="206287"/>
            <a:ext cx="8560318" cy="457874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Results – Metrics </a:t>
            </a:r>
            <a:endParaRPr lang="ru-RU" sz="2600" b="1" dirty="0">
              <a:solidFill>
                <a:schemeClr val="bg1"/>
              </a:solidFill>
              <a:latin typeface="+mn-lt"/>
              <a:ea typeface="+mj-lt"/>
              <a:cs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A7FD35-DCEC-0F0E-983F-FB624D252B65}"/>
              </a:ext>
            </a:extLst>
          </p:cNvPr>
          <p:cNvSpPr txBox="1"/>
          <p:nvPr/>
        </p:nvSpPr>
        <p:spPr>
          <a:xfrm>
            <a:off x="3200400" y="3552825"/>
            <a:ext cx="65" cy="43088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0" tIns="45720" rIns="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Bef>
                <a:spcPts val="600"/>
              </a:spcBef>
            </a:pPr>
            <a:endParaRPr lang="ru-RU" sz="2200"/>
          </a:p>
        </p:txBody>
      </p:sp>
      <p:pic>
        <p:nvPicPr>
          <p:cNvPr id="37" name="Рисунок 36" descr="Изображение выглядит как Шрифт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CAF61DF-7AED-62C9-1A27-9039D6F84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3" y="-34159"/>
            <a:ext cx="3266113" cy="8369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BCE499C-C386-8089-5E51-ECAC1DE674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7586" y="1164073"/>
            <a:ext cx="5193166" cy="2800426"/>
          </a:xfrm>
          <a:prstGeom prst="rect">
            <a:avLst/>
          </a:prstGeom>
        </p:spPr>
      </p:pic>
      <p:pic>
        <p:nvPicPr>
          <p:cNvPr id="5" name="Picture 2" descr="arctic_map">
            <a:extLst>
              <a:ext uri="{FF2B5EF4-FFF2-40B4-BE49-F238E27FC236}">
                <a16:creationId xmlns:a16="http://schemas.microsoft.com/office/drawing/2014/main" id="{5573391B-D9E8-94F2-60E7-7B69DADC2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712" y="2236010"/>
            <a:ext cx="4876380" cy="433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379B133-482B-F1DB-9FED-9FD2F65D2937}"/>
              </a:ext>
            </a:extLst>
          </p:cNvPr>
          <p:cNvSpPr txBox="1"/>
          <p:nvPr/>
        </p:nvSpPr>
        <p:spPr>
          <a:xfrm>
            <a:off x="7248712" y="6488668"/>
            <a:ext cx="48023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The spatial position of each sea – test areas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261A91-CA5E-2F44-6229-A20E56F99E41}"/>
              </a:ext>
            </a:extLst>
          </p:cNvPr>
          <p:cNvSpPr txBox="1"/>
          <p:nvPr/>
        </p:nvSpPr>
        <p:spPr>
          <a:xfrm>
            <a:off x="787586" y="819550"/>
            <a:ext cx="5805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Quality metrics averaged over 2020-2023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EE67ED1-B57A-AAFB-3C37-A342DBE693AE}"/>
              </a:ext>
            </a:extLst>
          </p:cNvPr>
          <p:cNvSpPr txBox="1"/>
          <p:nvPr/>
        </p:nvSpPr>
        <p:spPr>
          <a:xfrm>
            <a:off x="734704" y="3892880"/>
            <a:ext cx="580567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1" i="1" dirty="0"/>
              <a:t>Bold are the best</a:t>
            </a:r>
            <a:endParaRPr lang="ru-RU" b="1" i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BDE89F5-EF22-0784-0AFB-2B19D679FB10}"/>
              </a:ext>
            </a:extLst>
          </p:cNvPr>
          <p:cNvSpPr txBox="1"/>
          <p:nvPr/>
        </p:nvSpPr>
        <p:spPr>
          <a:xfrm>
            <a:off x="6333440" y="965736"/>
            <a:ext cx="56891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According to the metrics, the </a:t>
            </a:r>
            <a:r>
              <a:rPr lang="en-US" dirty="0" err="1"/>
              <a:t>TimeSformer</a:t>
            </a:r>
            <a:r>
              <a:rPr lang="en-US" dirty="0"/>
              <a:t> has a lower quality compared to CNN models;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TimeSformer</a:t>
            </a:r>
            <a:r>
              <a:rPr lang="en-US" dirty="0"/>
              <a:t> requires server equipment and less epochs for train.</a:t>
            </a:r>
            <a:endParaRPr lang="ru-RU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41A96DD-B5FC-89AA-7275-9C448EBABD2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44063" y="4489957"/>
            <a:ext cx="5350536" cy="234793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F9B781D-38E9-2231-3DF9-FDEA9A90BE12}"/>
              </a:ext>
            </a:extLst>
          </p:cNvPr>
          <p:cNvSpPr txBox="1"/>
          <p:nvPr/>
        </p:nvSpPr>
        <p:spPr>
          <a:xfrm>
            <a:off x="787586" y="4181343"/>
            <a:ext cx="580567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2060"/>
                </a:solidFill>
              </a:rPr>
              <a:t>Time spent on training models on test areas</a:t>
            </a:r>
            <a:endParaRPr lang="ru-RU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62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3198B-1A6A-AF79-15E5-6D420378DC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877353BA-46CB-DFEA-DC03-B74C92A17F8D}"/>
              </a:ext>
            </a:extLst>
          </p:cNvPr>
          <p:cNvGrpSpPr/>
          <p:nvPr/>
        </p:nvGrpSpPr>
        <p:grpSpPr>
          <a:xfrm>
            <a:off x="0" y="-1295"/>
            <a:ext cx="12192000" cy="6859295"/>
            <a:chOff x="0" y="-1295"/>
            <a:chExt cx="12192000" cy="685929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BF9BA25F-C650-083A-FEC1-E11BCF815F36}"/>
                </a:ext>
              </a:extLst>
            </p:cNvPr>
            <p:cNvSpPr/>
            <p:nvPr/>
          </p:nvSpPr>
          <p:spPr>
            <a:xfrm>
              <a:off x="0" y="-1295"/>
              <a:ext cx="12192000" cy="815362"/>
            </a:xfrm>
            <a:prstGeom prst="rect">
              <a:avLst/>
            </a:prstGeom>
            <a:solidFill>
              <a:srgbClr val="16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EFB13D0-40DA-DC38-DFC7-95FF00904E52}"/>
                </a:ext>
              </a:extLst>
            </p:cNvPr>
            <p:cNvSpPr/>
            <p:nvPr/>
          </p:nvSpPr>
          <p:spPr>
            <a:xfrm>
              <a:off x="0" y="-1295"/>
              <a:ext cx="434898" cy="815362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A892EBB1-C8B4-318E-D746-20C3F12AC3AF}"/>
                </a:ext>
              </a:extLst>
            </p:cNvPr>
            <p:cNvSpPr/>
            <p:nvPr/>
          </p:nvSpPr>
          <p:spPr>
            <a:xfrm>
              <a:off x="0" y="6354000"/>
              <a:ext cx="434898" cy="504000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6BC24182-799B-BEA2-CAEE-48C1AD35D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8" y="6423437"/>
            <a:ext cx="278780" cy="365125"/>
          </a:xfrm>
        </p:spPr>
        <p:txBody>
          <a:bodyPr/>
          <a:lstStyle/>
          <a:p>
            <a:fld id="{6F4A58D1-BA21-47B3-8436-F592878A83E3}" type="slidenum">
              <a:rPr lang="en-US" sz="1600" smtClean="0">
                <a:solidFill>
                  <a:schemeClr val="bg1"/>
                </a:solidFill>
              </a:rPr>
              <a:t>8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FDC22158-9C7F-F10A-D095-C8D52E944E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09" y="206287"/>
            <a:ext cx="8560318" cy="457874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Results – Visualization </a:t>
            </a:r>
            <a:endParaRPr lang="ru-RU" sz="2600" b="1" dirty="0">
              <a:solidFill>
                <a:schemeClr val="bg1"/>
              </a:solidFill>
              <a:latin typeface="+mn-lt"/>
              <a:ea typeface="+mj-lt"/>
              <a:cs typeface="+mj-lt"/>
            </a:endParaRPr>
          </a:p>
        </p:txBody>
      </p:sp>
      <p:pic>
        <p:nvPicPr>
          <p:cNvPr id="37" name="Рисунок 36" descr="Изображение выглядит как Шрифт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9A5790B5-303A-6BE6-57E5-C480DDF27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3" y="-34159"/>
            <a:ext cx="3266113" cy="836941"/>
          </a:xfrm>
          <a:prstGeom prst="rect">
            <a:avLst/>
          </a:prstGeom>
        </p:spPr>
      </p:pic>
      <p:pic>
        <p:nvPicPr>
          <p:cNvPr id="3074" name="Picture 2" descr="anime">
            <a:extLst>
              <a:ext uri="{FF2B5EF4-FFF2-40B4-BE49-F238E27FC236}">
                <a16:creationId xmlns:a16="http://schemas.microsoft.com/office/drawing/2014/main" id="{7ACEADD9-338F-4E4D-5AEC-E0F6ECF17F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599" y="1596558"/>
            <a:ext cx="7991025" cy="429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4103CC8-CEC7-8F1B-06EC-6724CC9BC8E3}"/>
              </a:ext>
            </a:extLst>
          </p:cNvPr>
          <p:cNvSpPr txBox="1"/>
          <p:nvPr/>
        </p:nvSpPr>
        <p:spPr>
          <a:xfrm>
            <a:off x="4649892" y="1258004"/>
            <a:ext cx="774243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Comparison of spatial distribution of values on prediction for 2021/07/16 in Kara Sea</a:t>
            </a:r>
            <a:endParaRPr lang="ru-RU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FA7714-DB86-4AD1-021E-B90819FF559E}"/>
              </a:ext>
            </a:extLst>
          </p:cNvPr>
          <p:cNvSpPr txBox="1"/>
          <p:nvPr/>
        </p:nvSpPr>
        <p:spPr>
          <a:xfrm>
            <a:off x="206298" y="1127223"/>
            <a:ext cx="387859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To understand which period of the year makes the largest contribution to the average error, the course of the metric over the year</a:t>
            </a:r>
            <a:r>
              <a:rPr lang="ru-RU" sz="2000" dirty="0"/>
              <a:t> </a:t>
            </a:r>
            <a:r>
              <a:rPr lang="en-US" sz="2000" dirty="0"/>
              <a:t>was visualized;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Vertical lines mark the beginning of each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is a pattern in the plot of the </a:t>
            </a:r>
            <a:r>
              <a:rPr lang="en-US" sz="2000" dirty="0" err="1"/>
              <a:t>TimeSformer</a:t>
            </a:r>
            <a:r>
              <a:rPr lang="en-US" sz="2000" dirty="0"/>
              <a:t> error that differs from other models- the error increases significantly in the summer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Point time series make sure that the pattern of error does not change over the years.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65E519D-DD57-AC95-4ED7-D344B1C14EF5}"/>
              </a:ext>
            </a:extLst>
          </p:cNvPr>
          <p:cNvSpPr txBox="1"/>
          <p:nvPr/>
        </p:nvSpPr>
        <p:spPr>
          <a:xfrm>
            <a:off x="4197410" y="5953890"/>
            <a:ext cx="78194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C00000"/>
                </a:solidFill>
              </a:rPr>
              <a:t>TimeSformer</a:t>
            </a:r>
            <a:r>
              <a:rPr lang="en-US" sz="2000" i="1" dirty="0">
                <a:solidFill>
                  <a:srgbClr val="C00000"/>
                </a:solidFill>
              </a:rPr>
              <a:t> does not predict ice melt during the summer period correctly.</a:t>
            </a:r>
            <a:endParaRPr lang="ru-RU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585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C85E72-7FF4-234C-196E-F764FB9EFA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AB40E77D-4669-E9C2-A6D8-64EA3D880362}"/>
              </a:ext>
            </a:extLst>
          </p:cNvPr>
          <p:cNvGrpSpPr/>
          <p:nvPr/>
        </p:nvGrpSpPr>
        <p:grpSpPr>
          <a:xfrm>
            <a:off x="0" y="-1295"/>
            <a:ext cx="12192000" cy="6859295"/>
            <a:chOff x="0" y="-1295"/>
            <a:chExt cx="12192000" cy="6859295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7F3AABD0-9D9D-D0CE-B9A9-DB210E77DD55}"/>
                </a:ext>
              </a:extLst>
            </p:cNvPr>
            <p:cNvSpPr/>
            <p:nvPr/>
          </p:nvSpPr>
          <p:spPr>
            <a:xfrm>
              <a:off x="0" y="-1295"/>
              <a:ext cx="12192000" cy="815362"/>
            </a:xfrm>
            <a:prstGeom prst="rect">
              <a:avLst/>
            </a:prstGeom>
            <a:solidFill>
              <a:srgbClr val="1644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2B8069D-64EB-68C6-479F-3B1C95AD7A18}"/>
                </a:ext>
              </a:extLst>
            </p:cNvPr>
            <p:cNvSpPr/>
            <p:nvPr/>
          </p:nvSpPr>
          <p:spPr>
            <a:xfrm>
              <a:off x="0" y="-1295"/>
              <a:ext cx="434898" cy="815362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B2F187E1-8B79-7F1F-8AD1-53933060A243}"/>
                </a:ext>
              </a:extLst>
            </p:cNvPr>
            <p:cNvSpPr/>
            <p:nvPr/>
          </p:nvSpPr>
          <p:spPr>
            <a:xfrm>
              <a:off x="0" y="6354000"/>
              <a:ext cx="434898" cy="504000"/>
            </a:xfrm>
            <a:prstGeom prst="rect">
              <a:avLst/>
            </a:prstGeom>
            <a:solidFill>
              <a:srgbClr val="BDD7D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2" name="Номер слайда 21">
            <a:extLst>
              <a:ext uri="{FF2B5EF4-FFF2-40B4-BE49-F238E27FC236}">
                <a16:creationId xmlns:a16="http://schemas.microsoft.com/office/drawing/2014/main" id="{7142F174-BEB6-B28B-8281-6933B38B0C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908" y="6423437"/>
            <a:ext cx="278780" cy="365125"/>
          </a:xfrm>
        </p:spPr>
        <p:txBody>
          <a:bodyPr/>
          <a:lstStyle/>
          <a:p>
            <a:fld id="{6F4A58D1-BA21-47B3-8436-F592878A83E3}" type="slidenum">
              <a:rPr lang="en-US" sz="1600" smtClean="0">
                <a:solidFill>
                  <a:schemeClr val="bg1"/>
                </a:solidFill>
              </a:rPr>
              <a:t>9</a:t>
            </a:fld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E8D14E9D-1CA8-D0AD-EC84-59C4D3A61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109" y="206287"/>
            <a:ext cx="8560318" cy="457874"/>
          </a:xfrm>
        </p:spPr>
        <p:txBody>
          <a:bodyPr>
            <a:normAutofit/>
          </a:bodyPr>
          <a:lstStyle/>
          <a:p>
            <a:r>
              <a:rPr lang="en-US" sz="2600" b="1" dirty="0">
                <a:solidFill>
                  <a:schemeClr val="bg1"/>
                </a:solidFill>
                <a:latin typeface="+mn-lt"/>
                <a:ea typeface="+mj-lt"/>
                <a:cs typeface="+mj-lt"/>
              </a:rPr>
              <a:t>Results – Visualization </a:t>
            </a:r>
            <a:endParaRPr lang="ru-RU" sz="2600" b="1" dirty="0">
              <a:solidFill>
                <a:schemeClr val="bg1"/>
              </a:solidFill>
              <a:latin typeface="+mn-lt"/>
              <a:ea typeface="+mj-lt"/>
              <a:cs typeface="+mj-lt"/>
            </a:endParaRPr>
          </a:p>
        </p:txBody>
      </p:sp>
      <p:pic>
        <p:nvPicPr>
          <p:cNvPr id="37" name="Рисунок 36" descr="Изображение выглядит как Шрифт, снимок экрана, График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1FA5A92E-2496-8A0C-B01E-76F8949272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623" y="-34159"/>
            <a:ext cx="3266113" cy="83694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A97C8E8E-A3C2-02D4-9383-E508CA3D6806}"/>
              </a:ext>
            </a:extLst>
          </p:cNvPr>
          <p:cNvSpPr txBox="1"/>
          <p:nvPr/>
        </p:nvSpPr>
        <p:spPr>
          <a:xfrm>
            <a:off x="206298" y="1178498"/>
            <a:ext cx="617741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Ice concentration maps for each prediction time step and metrics foe each steps was visualized.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Vertical lines mark the beginning of each year.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There is a pattern in the plot of the </a:t>
            </a:r>
            <a:r>
              <a:rPr lang="en-US" sz="2000" dirty="0" err="1"/>
              <a:t>TimeSformer</a:t>
            </a:r>
            <a:r>
              <a:rPr lang="en-US" sz="2000" dirty="0"/>
              <a:t> error that differs from other models- the error increases significantly in the summer months.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Point time series make sure that the pattern of error does not change over the years.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01802F2-ABE6-DC1F-DBB7-377C1E4AC4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3529" y="1440976"/>
            <a:ext cx="5116189" cy="516159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B9E94E3-596A-3C8A-C1AB-2A85E0EFD265}"/>
              </a:ext>
            </a:extLst>
          </p:cNvPr>
          <p:cNvSpPr txBox="1"/>
          <p:nvPr/>
        </p:nvSpPr>
        <p:spPr>
          <a:xfrm>
            <a:off x="6697420" y="1102422"/>
            <a:ext cx="46440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chemeClr val="accent1">
                    <a:lumMod val="50000"/>
                  </a:schemeClr>
                </a:solidFill>
              </a:rPr>
              <a:t>Metrics for each time step of prediction for Kara sea</a:t>
            </a:r>
            <a:endParaRPr lang="ru-RU" sz="1600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9F2B1E-3049-5485-E27A-7603D8CADECD}"/>
              </a:ext>
            </a:extLst>
          </p:cNvPr>
          <p:cNvSpPr txBox="1"/>
          <p:nvPr/>
        </p:nvSpPr>
        <p:spPr>
          <a:xfrm>
            <a:off x="459109" y="5108514"/>
            <a:ext cx="413496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 err="1">
                <a:solidFill>
                  <a:srgbClr val="C00000"/>
                </a:solidFill>
              </a:rPr>
              <a:t>TimeSformer</a:t>
            </a:r>
            <a:r>
              <a:rPr lang="en-US" sz="2000" i="1" dirty="0">
                <a:solidFill>
                  <a:srgbClr val="C00000"/>
                </a:solidFill>
              </a:rPr>
              <a:t> does not predict ice melt during the summer period correctly – ice phases are lost.</a:t>
            </a:r>
            <a:endParaRPr lang="ru-RU" sz="20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85540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5E24904A5398B4B8752000F1B724AFA" ma:contentTypeVersion="17" ma:contentTypeDescription="Создание документа." ma:contentTypeScope="" ma:versionID="4934984ca3a6d670234310e1961556bf">
  <xsd:schema xmlns:xsd="http://www.w3.org/2001/XMLSchema" xmlns:xs="http://www.w3.org/2001/XMLSchema" xmlns:p="http://schemas.microsoft.com/office/2006/metadata/properties" xmlns:ns3="ff9cb532-5993-4435-900a-dbac7c25ae00" xmlns:ns4="87f7591a-15f7-4a18-9ae0-01cf52f32674" targetNamespace="http://schemas.microsoft.com/office/2006/metadata/properties" ma:root="true" ma:fieldsID="3fd57e773afd783ac7c777361f95bcf0" ns3:_="" ns4:_="">
    <xsd:import namespace="ff9cb532-5993-4435-900a-dbac7c25ae00"/>
    <xsd:import namespace="87f7591a-15f7-4a18-9ae0-01cf52f3267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LengthInSeconds" minOccurs="0"/>
                <xsd:element ref="ns3:MediaServiceAutoTags" minOccurs="0"/>
                <xsd:element ref="ns3:MediaServiceAutoKeyPoints" minOccurs="0"/>
                <xsd:element ref="ns3:MediaServiceKeyPoints" minOccurs="0"/>
                <xsd:element ref="ns3:_activity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9cb532-5993-4435-900a-dbac7c25ae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f7591a-15f7-4a18-9ae0-01cf52f3267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Хэш подсказки о совместном доступе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f9cb532-5993-4435-900a-dbac7c25ae0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9F6E31-38FB-4C3C-8C74-7730378A0E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f9cb532-5993-4435-900a-dbac7c25ae00"/>
    <ds:schemaRef ds:uri="87f7591a-15f7-4a18-9ae0-01cf52f3267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218A232-9ED6-4FE7-86F6-9D1C728776CE}">
  <ds:schemaRefs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87f7591a-15f7-4a18-9ae0-01cf52f32674"/>
    <ds:schemaRef ds:uri="ff9cb532-5993-4435-900a-dbac7c25ae00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A797C0-3B76-44AC-BE55-FF44FA860B4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8804</TotalTime>
  <Words>1302</Words>
  <Application>Microsoft Office PowerPoint</Application>
  <PresentationFormat>Широкоэкранный</PresentationFormat>
  <Paragraphs>169</Paragraphs>
  <Slides>14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Presentation plan</vt:lpstr>
      <vt:lpstr>Introduction</vt:lpstr>
      <vt:lpstr>Problem statement</vt:lpstr>
      <vt:lpstr>Architectures</vt:lpstr>
      <vt:lpstr>Experimental setup</vt:lpstr>
      <vt:lpstr>Results – Metrics </vt:lpstr>
      <vt:lpstr>Results – Visualization </vt:lpstr>
      <vt:lpstr>Results – Visualization </vt:lpstr>
      <vt:lpstr>Results – SOTA comparison</vt:lpstr>
      <vt:lpstr>Results – toy example</vt:lpstr>
      <vt:lpstr>Results – toy example</vt:lpstr>
      <vt:lpstr>Conclusion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Хватов Александр Александрович</dc:creator>
  <cp:lastModifiedBy>Борисова Юлия Ивановна</cp:lastModifiedBy>
  <cp:revision>72</cp:revision>
  <dcterms:created xsi:type="dcterms:W3CDTF">2023-03-01T12:54:50Z</dcterms:created>
  <dcterms:modified xsi:type="dcterms:W3CDTF">2025-07-07T12:20:12Z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0x01010075E24904A5398B4B8752000F1B724AFA</vt:lpwstr>
  </property>
</Properties>
</file>