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8288000" cy="10287000"/>
  <p:notesSz cx="6858000" cy="9144000"/>
  <p:embeddedFontLst>
    <p:embeddedFont>
      <p:font typeface="Klein Bold" charset="1" panose="02000503060000020004"/>
      <p:regular r:id="rId30"/>
    </p:embeddedFont>
    <p:embeddedFont>
      <p:font typeface="Canva Sans Bold" charset="1" panose="020B0803030501040103"/>
      <p:regular r:id="rId31"/>
    </p:embeddedFont>
    <p:embeddedFont>
      <p:font typeface="Canva Sans" charset="1" panose="020B0503030501040103"/>
      <p:regular r:id="rId32"/>
    </p:embeddedFont>
    <p:embeddedFont>
      <p:font typeface="Helios Bold" charset="1" panose="020B0704020202020204"/>
      <p:regular r:id="rId33"/>
    </p:embeddedFont>
    <p:embeddedFont>
      <p:font typeface="Helios" charset="1" panose="020B0504020202020204"/>
      <p:regular r:id="rId34"/>
    </p:embeddedFont>
    <p:embeddedFont>
      <p:font typeface="Times New Roman" charset="1" panose="02030502070405020303"/>
      <p:regular r:id="rId35"/>
    </p:embeddedFont>
    <p:embeddedFont>
      <p:font typeface="Klein" charset="1" panose="02000503060000020004"/>
      <p:regular r:id="rId36"/>
    </p:embeddedFont>
    <p:embeddedFont>
      <p:font typeface="Arial" charset="1" panose="020B0502020202020204"/>
      <p:regular r:id="rId37"/>
    </p:embeddedFont>
    <p:embeddedFont>
      <p:font typeface="Times New Roman Bold" charset="1" panose="02030802070405020303"/>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 Id="rId4" Target="../media/image27.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 Id="rId8" Target="../media/image30.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5.png" Type="http://schemas.openxmlformats.org/officeDocument/2006/relationships/image"/><Relationship Id="rId3" Target="../media/image36.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png" Type="http://schemas.openxmlformats.org/officeDocument/2006/relationships/image"/><Relationship Id="rId4" Target="../media/image7.svg" Type="http://schemas.openxmlformats.org/officeDocument/2006/relationships/image"/><Relationship Id="rId5" Target="../media/image1.png" Type="http://schemas.openxmlformats.org/officeDocument/2006/relationships/image"/><Relationship Id="rId6" Target="../media/image2.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8.png" Type="http://schemas.openxmlformats.org/officeDocument/2006/relationships/image"/><Relationship Id="rId3" Target="../media/image39.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0.png" Type="http://schemas.openxmlformats.org/officeDocument/2006/relationships/image"/><Relationship Id="rId3" Target="../media/image41.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6.png" Type="http://schemas.openxmlformats.org/officeDocument/2006/relationships/image"/><Relationship Id="rId11" Target="../media/image17.svg" Type="http://schemas.openxmlformats.org/officeDocument/2006/relationships/image"/><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 Id="rId8" Target="../media/image14.png" Type="http://schemas.openxmlformats.org/officeDocument/2006/relationships/image"/><Relationship Id="rId9" Target="../media/image1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990931" y="-6293733"/>
            <a:ext cx="10812392" cy="10812392"/>
          </a:xfrm>
          <a:custGeom>
            <a:avLst/>
            <a:gdLst/>
            <a:ahLst/>
            <a:cxnLst/>
            <a:rect r="r" b="b" t="t" l="l"/>
            <a:pathLst>
              <a:path h="10812392" w="10812392">
                <a:moveTo>
                  <a:pt x="0" y="0"/>
                </a:moveTo>
                <a:lnTo>
                  <a:pt x="10812392" y="0"/>
                </a:lnTo>
                <a:lnTo>
                  <a:pt x="10812392" y="10812392"/>
                </a:lnTo>
                <a:lnTo>
                  <a:pt x="0" y="1081239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407200" y="4432068"/>
            <a:ext cx="5764383" cy="5764383"/>
          </a:xfrm>
          <a:custGeom>
            <a:avLst/>
            <a:gdLst/>
            <a:ahLst/>
            <a:cxnLst/>
            <a:rect r="r" b="b" t="t" l="l"/>
            <a:pathLst>
              <a:path h="5764383" w="5764383">
                <a:moveTo>
                  <a:pt x="0" y="0"/>
                </a:moveTo>
                <a:lnTo>
                  <a:pt x="5764383" y="0"/>
                </a:lnTo>
                <a:lnTo>
                  <a:pt x="5764383" y="5764383"/>
                </a:lnTo>
                <a:lnTo>
                  <a:pt x="0" y="5764383"/>
                </a:lnTo>
                <a:lnTo>
                  <a:pt x="0" y="0"/>
                </a:lnTo>
                <a:close/>
              </a:path>
            </a:pathLst>
          </a:custGeom>
          <a:blipFill>
            <a:blip r:embed="rId2">
              <a:alphaModFix amt="30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57078" y="7902203"/>
            <a:ext cx="5764383" cy="5764383"/>
          </a:xfrm>
          <a:custGeom>
            <a:avLst/>
            <a:gdLst/>
            <a:ahLst/>
            <a:cxnLst/>
            <a:rect r="r" b="b" t="t" l="l"/>
            <a:pathLst>
              <a:path h="5764383" w="5764383">
                <a:moveTo>
                  <a:pt x="0" y="0"/>
                </a:moveTo>
                <a:lnTo>
                  <a:pt x="5764383" y="0"/>
                </a:lnTo>
                <a:lnTo>
                  <a:pt x="5764383" y="5764382"/>
                </a:lnTo>
                <a:lnTo>
                  <a:pt x="0" y="5764382"/>
                </a:lnTo>
                <a:lnTo>
                  <a:pt x="0" y="0"/>
                </a:lnTo>
                <a:close/>
              </a:path>
            </a:pathLst>
          </a:custGeom>
          <a:blipFill>
            <a:blip r:embed="rId2">
              <a:alphaModFix amt="80000"/>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1442541" y="2229047"/>
            <a:ext cx="19742560" cy="6818689"/>
            <a:chOff x="0" y="0"/>
            <a:chExt cx="26323413" cy="9091585"/>
          </a:xfrm>
        </p:grpSpPr>
        <p:sp>
          <p:nvSpPr>
            <p:cNvPr name="TextBox 6" id="6"/>
            <p:cNvSpPr txBox="true"/>
            <p:nvPr/>
          </p:nvSpPr>
          <p:spPr>
            <a:xfrm rot="0">
              <a:off x="0" y="-9525"/>
              <a:ext cx="26323413" cy="8137525"/>
            </a:xfrm>
            <a:prstGeom prst="rect">
              <a:avLst/>
            </a:prstGeom>
          </p:spPr>
          <p:txBody>
            <a:bodyPr anchor="t" rtlCol="false" tIns="0" lIns="0" bIns="0" rIns="0">
              <a:spAutoFit/>
            </a:bodyPr>
            <a:lstStyle/>
            <a:p>
              <a:pPr algn="ctr">
                <a:lnSpc>
                  <a:spcPts val="5520"/>
                </a:lnSpc>
              </a:pPr>
              <a:r>
                <a:rPr lang="en-US" sz="4600" b="true">
                  <a:solidFill>
                    <a:srgbClr val="2A2E3A"/>
                  </a:solidFill>
                  <a:latin typeface="Klein Bold"/>
                  <a:ea typeface="Klein Bold"/>
                  <a:cs typeface="Klein Bold"/>
                  <a:sym typeface="Klein Bold"/>
                </a:rPr>
                <a:t>MAVS: An Ensemble-Based </a:t>
              </a:r>
            </a:p>
            <a:p>
              <a:pPr algn="ctr">
                <a:lnSpc>
                  <a:spcPts val="5520"/>
                </a:lnSpc>
              </a:pPr>
            </a:p>
            <a:p>
              <a:pPr algn="ctr">
                <a:lnSpc>
                  <a:spcPts val="5520"/>
                </a:lnSpc>
              </a:pPr>
              <a:r>
                <a:rPr lang="en-US" sz="4600" b="true">
                  <a:solidFill>
                    <a:srgbClr val="718BAB"/>
                  </a:solidFill>
                  <a:latin typeface="Klein Bold"/>
                  <a:ea typeface="Klein Bold"/>
                  <a:cs typeface="Klein Bold"/>
                  <a:sym typeface="Klein Bold"/>
                </a:rPr>
                <a:t>Multi-Agent Framework  </a:t>
              </a:r>
            </a:p>
            <a:p>
              <a:pPr algn="ctr">
                <a:lnSpc>
                  <a:spcPts val="5520"/>
                </a:lnSpc>
              </a:pPr>
            </a:p>
            <a:p>
              <a:pPr algn="ctr">
                <a:lnSpc>
                  <a:spcPts val="5520"/>
                </a:lnSpc>
              </a:pPr>
              <a:r>
                <a:rPr lang="en-US" sz="4600" b="true">
                  <a:solidFill>
                    <a:srgbClr val="2A2E3A"/>
                  </a:solidFill>
                  <a:latin typeface="Klein Bold"/>
                  <a:ea typeface="Klein Bold"/>
                  <a:cs typeface="Klein Bold"/>
                  <a:sym typeface="Klein Bold"/>
                </a:rPr>
                <a:t>for Fake News Detection</a:t>
              </a:r>
            </a:p>
            <a:p>
              <a:pPr algn="ctr">
                <a:lnSpc>
                  <a:spcPts val="6720"/>
                </a:lnSpc>
              </a:pPr>
            </a:p>
            <a:p>
              <a:pPr algn="ctr">
                <a:lnSpc>
                  <a:spcPts val="6720"/>
                </a:lnSpc>
              </a:pPr>
            </a:p>
            <a:p>
              <a:pPr algn="ctr">
                <a:lnSpc>
                  <a:spcPts val="7320"/>
                </a:lnSpc>
              </a:pPr>
              <a:r>
                <a:rPr lang="en-US" sz="6100" b="true">
                  <a:solidFill>
                    <a:srgbClr val="718BAB"/>
                  </a:solidFill>
                  <a:latin typeface="Klein Bold"/>
                  <a:ea typeface="Klein Bold"/>
                  <a:cs typeface="Klein Bold"/>
                  <a:sym typeface="Klein Bold"/>
                </a:rPr>
                <a:t>   </a:t>
              </a:r>
            </a:p>
          </p:txBody>
        </p:sp>
        <p:sp>
          <p:nvSpPr>
            <p:cNvPr name="TextBox 7" id="7"/>
            <p:cNvSpPr txBox="true"/>
            <p:nvPr/>
          </p:nvSpPr>
          <p:spPr>
            <a:xfrm rot="0">
              <a:off x="0" y="8383983"/>
              <a:ext cx="25541462" cy="707602"/>
            </a:xfrm>
            <a:prstGeom prst="rect">
              <a:avLst/>
            </a:prstGeom>
          </p:spPr>
          <p:txBody>
            <a:bodyPr anchor="t" rtlCol="false" tIns="0" lIns="0" bIns="0" rIns="0">
              <a:spAutoFit/>
            </a:bodyPr>
            <a:lstStyle/>
            <a:p>
              <a:pPr algn="l">
                <a:lnSpc>
                  <a:spcPts val="4479"/>
                </a:lnSpc>
              </a:pPr>
            </a:p>
          </p:txBody>
        </p:sp>
      </p:grpSp>
      <p:sp>
        <p:nvSpPr>
          <p:cNvPr name="Freeform 8" id="8"/>
          <p:cNvSpPr/>
          <p:nvPr/>
        </p:nvSpPr>
        <p:spPr>
          <a:xfrm flipH="false" flipV="false" rot="0">
            <a:off x="15986186" y="124731"/>
            <a:ext cx="2301814" cy="1807938"/>
          </a:xfrm>
          <a:custGeom>
            <a:avLst/>
            <a:gdLst/>
            <a:ahLst/>
            <a:cxnLst/>
            <a:rect r="r" b="b" t="t" l="l"/>
            <a:pathLst>
              <a:path h="1807938" w="2301814">
                <a:moveTo>
                  <a:pt x="0" y="0"/>
                </a:moveTo>
                <a:lnTo>
                  <a:pt x="2301814" y="0"/>
                </a:lnTo>
                <a:lnTo>
                  <a:pt x="2301814" y="1807938"/>
                </a:lnTo>
                <a:lnTo>
                  <a:pt x="0" y="1807938"/>
                </a:lnTo>
                <a:lnTo>
                  <a:pt x="0" y="0"/>
                </a:lnTo>
                <a:close/>
              </a:path>
            </a:pathLst>
          </a:custGeom>
          <a:blipFill>
            <a:blip r:embed="rId4"/>
            <a:stretch>
              <a:fillRect l="0" t="0" r="0" b="0"/>
            </a:stretch>
          </a:blipFill>
        </p:spPr>
      </p:sp>
      <p:sp>
        <p:nvSpPr>
          <p:cNvPr name="Freeform 9" id="9"/>
          <p:cNvSpPr/>
          <p:nvPr/>
        </p:nvSpPr>
        <p:spPr>
          <a:xfrm flipH="false" flipV="false" rot="0">
            <a:off x="4619133" y="571171"/>
            <a:ext cx="3893860" cy="915057"/>
          </a:xfrm>
          <a:custGeom>
            <a:avLst/>
            <a:gdLst/>
            <a:ahLst/>
            <a:cxnLst/>
            <a:rect r="r" b="b" t="t" l="l"/>
            <a:pathLst>
              <a:path h="915057" w="3893860">
                <a:moveTo>
                  <a:pt x="0" y="0"/>
                </a:moveTo>
                <a:lnTo>
                  <a:pt x="3893860" y="0"/>
                </a:lnTo>
                <a:lnTo>
                  <a:pt x="3893860" y="915058"/>
                </a:lnTo>
                <a:lnTo>
                  <a:pt x="0" y="915058"/>
                </a:lnTo>
                <a:lnTo>
                  <a:pt x="0" y="0"/>
                </a:lnTo>
                <a:close/>
              </a:path>
            </a:pathLst>
          </a:custGeom>
          <a:blipFill>
            <a:blip r:embed="rId5"/>
            <a:stretch>
              <a:fillRect l="0" t="0" r="0" b="0"/>
            </a:stretch>
          </a:blipFill>
        </p:spPr>
      </p:sp>
      <p:sp>
        <p:nvSpPr>
          <p:cNvPr name="TextBox 10" id="10"/>
          <p:cNvSpPr txBox="true"/>
          <p:nvPr/>
        </p:nvSpPr>
        <p:spPr>
          <a:xfrm rot="0">
            <a:off x="3821821" y="7257110"/>
            <a:ext cx="7925374" cy="2560320"/>
          </a:xfrm>
          <a:prstGeom prst="rect">
            <a:avLst/>
          </a:prstGeom>
        </p:spPr>
        <p:txBody>
          <a:bodyPr anchor="t" rtlCol="false" tIns="0" lIns="0" bIns="0" rIns="0">
            <a:spAutoFit/>
          </a:bodyPr>
          <a:lstStyle/>
          <a:p>
            <a:pPr algn="ctr">
              <a:lnSpc>
                <a:spcPts val="4340"/>
              </a:lnSpc>
            </a:pPr>
            <a:r>
              <a:rPr lang="en-US" sz="3100" b="true">
                <a:solidFill>
                  <a:srgbClr val="000000"/>
                </a:solidFill>
                <a:latin typeface="Canva Sans Bold"/>
                <a:ea typeface="Canva Sans Bold"/>
                <a:cs typeface="Canva Sans Bold"/>
                <a:sym typeface="Canva Sans Bold"/>
              </a:rPr>
              <a:t>AUTHORS:</a:t>
            </a:r>
          </a:p>
          <a:p>
            <a:pPr algn="ctr">
              <a:lnSpc>
                <a:spcPts val="4340"/>
              </a:lnSpc>
            </a:pPr>
            <a:r>
              <a:rPr lang="en-US" sz="3100">
                <a:solidFill>
                  <a:srgbClr val="000000"/>
                </a:solidFill>
                <a:latin typeface="Canva Sans"/>
                <a:ea typeface="Canva Sans"/>
                <a:cs typeface="Canva Sans"/>
                <a:sym typeface="Canva Sans"/>
              </a:rPr>
              <a:t>Dhruv Tyagi, Anurag Singh, H</a:t>
            </a:r>
            <a:r>
              <a:rPr lang="en-US" sz="3100">
                <a:solidFill>
                  <a:srgbClr val="000000"/>
                </a:solidFill>
                <a:latin typeface="Canva Sans"/>
                <a:ea typeface="Canva Sans"/>
                <a:cs typeface="Canva Sans"/>
                <a:sym typeface="Canva Sans"/>
              </a:rPr>
              <a:t>ocine</a:t>
            </a:r>
            <a:r>
              <a:rPr lang="en-US" sz="3100">
                <a:solidFill>
                  <a:srgbClr val="000000"/>
                </a:solidFill>
                <a:latin typeface="Canva Sans"/>
                <a:ea typeface="Canva Sans"/>
                <a:cs typeface="Canva Sans"/>
                <a:sym typeface="Canva Sans"/>
              </a:rPr>
              <a:t> Cherifi</a:t>
            </a:r>
          </a:p>
          <a:p>
            <a:pPr algn="ctr">
              <a:lnSpc>
                <a:spcPts val="4340"/>
              </a:lnSpc>
            </a:pPr>
            <a:r>
              <a:rPr lang="en-US" sz="3100">
                <a:solidFill>
                  <a:srgbClr val="000000"/>
                </a:solidFill>
                <a:latin typeface="Canva Sans"/>
                <a:ea typeface="Canva Sans"/>
                <a:cs typeface="Canva Sans"/>
                <a:sym typeface="Canva Sans"/>
              </a:rPr>
              <a:t> National Institute of Technology Delhi,</a:t>
            </a:r>
          </a:p>
          <a:p>
            <a:pPr algn="ctr">
              <a:lnSpc>
                <a:spcPts val="4340"/>
              </a:lnSpc>
            </a:pPr>
            <a:r>
              <a:rPr lang="en-US" sz="3100">
                <a:solidFill>
                  <a:srgbClr val="000000"/>
                </a:solidFill>
                <a:latin typeface="Canva Sans"/>
                <a:ea typeface="Canva Sans"/>
                <a:cs typeface="Canva Sans"/>
                <a:sym typeface="Canva Sans"/>
              </a:rPr>
              <a:t> University de Bourgogne Europe</a:t>
            </a:r>
          </a:p>
          <a:p>
            <a:pPr algn="ctr" marL="0" indent="0" lvl="0">
              <a:lnSpc>
                <a:spcPts val="3220"/>
              </a:lnSpc>
              <a:spcBef>
                <a:spcPct val="0"/>
              </a:spcBef>
            </a:pPr>
          </a:p>
        </p:txBody>
      </p:sp>
      <p:sp>
        <p:nvSpPr>
          <p:cNvPr name="TextBox 11" id="11"/>
          <p:cNvSpPr txBox="true"/>
          <p:nvPr/>
        </p:nvSpPr>
        <p:spPr>
          <a:xfrm rot="0">
            <a:off x="11526411" y="7257110"/>
            <a:ext cx="6974179" cy="2645410"/>
          </a:xfrm>
          <a:prstGeom prst="rect">
            <a:avLst/>
          </a:prstGeom>
        </p:spPr>
        <p:txBody>
          <a:bodyPr anchor="t" rtlCol="false" tIns="0" lIns="0" bIns="0" rIns="0">
            <a:spAutoFit/>
          </a:bodyPr>
          <a:lstStyle/>
          <a:p>
            <a:pPr algn="ctr">
              <a:lnSpc>
                <a:spcPts val="4340"/>
              </a:lnSpc>
            </a:pPr>
            <a:r>
              <a:rPr lang="en-US" sz="3100" b="true">
                <a:solidFill>
                  <a:srgbClr val="000000"/>
                </a:solidFill>
                <a:latin typeface="Canva Sans Bold"/>
                <a:ea typeface="Canva Sans Bold"/>
                <a:cs typeface="Canva Sans Bold"/>
                <a:sym typeface="Canva Sans Bold"/>
              </a:rPr>
              <a:t>PRESENTED BY:</a:t>
            </a:r>
          </a:p>
          <a:p>
            <a:pPr algn="ctr">
              <a:lnSpc>
                <a:spcPts val="4340"/>
              </a:lnSpc>
            </a:pPr>
            <a:r>
              <a:rPr lang="en-US" sz="3100">
                <a:solidFill>
                  <a:srgbClr val="000000"/>
                </a:solidFill>
                <a:latin typeface="Canva Sans"/>
                <a:ea typeface="Canva Sans"/>
                <a:cs typeface="Canva Sans"/>
                <a:sym typeface="Canva Sans"/>
              </a:rPr>
              <a:t>Dhruv Tyagi</a:t>
            </a:r>
          </a:p>
          <a:p>
            <a:pPr algn="ctr">
              <a:lnSpc>
                <a:spcPts val="3920"/>
              </a:lnSpc>
            </a:pPr>
            <a:r>
              <a:rPr lang="en-US" sz="2800">
                <a:solidFill>
                  <a:srgbClr val="000000"/>
                </a:solidFill>
                <a:latin typeface="Canva Sans"/>
                <a:ea typeface="Canva Sans"/>
                <a:cs typeface="Canva Sans"/>
                <a:sym typeface="Canva Sans"/>
              </a:rPr>
              <a:t> National Institute of Technology Delhi</a:t>
            </a:r>
          </a:p>
          <a:p>
            <a:pPr algn="ctr">
              <a:lnSpc>
                <a:spcPts val="4340"/>
              </a:lnSpc>
            </a:pPr>
          </a:p>
          <a:p>
            <a:pPr algn="ctr">
              <a:lnSpc>
                <a:spcPts val="4340"/>
              </a:lnSpc>
            </a:pPr>
          </a:p>
        </p:txBody>
      </p:sp>
      <p:sp>
        <p:nvSpPr>
          <p:cNvPr name="TextBox 12" id="12"/>
          <p:cNvSpPr txBox="true"/>
          <p:nvPr/>
        </p:nvSpPr>
        <p:spPr>
          <a:xfrm rot="0">
            <a:off x="8950442" y="533071"/>
            <a:ext cx="7169035" cy="1045209"/>
          </a:xfrm>
          <a:prstGeom prst="rect">
            <a:avLst/>
          </a:prstGeom>
        </p:spPr>
        <p:txBody>
          <a:bodyPr anchor="t" rtlCol="false" tIns="0" lIns="0" bIns="0" rIns="0">
            <a:spAutoFit/>
          </a:bodyPr>
          <a:lstStyle/>
          <a:p>
            <a:pPr algn="ctr">
              <a:lnSpc>
                <a:spcPts val="4160"/>
              </a:lnSpc>
              <a:spcBef>
                <a:spcPct val="0"/>
              </a:spcBef>
            </a:pPr>
            <a:r>
              <a:rPr lang="en-US" b="true" sz="3200">
                <a:solidFill>
                  <a:srgbClr val="000000"/>
                </a:solidFill>
                <a:latin typeface="Klein Bold"/>
                <a:ea typeface="Klein Bold"/>
                <a:cs typeface="Klein Bold"/>
                <a:sym typeface="Klein Bold"/>
              </a:rPr>
              <a:t>25th International Conference on Computational Science</a:t>
            </a:r>
          </a:p>
        </p:txBody>
      </p:sp>
      <p:sp>
        <p:nvSpPr>
          <p:cNvPr name="TextBox 13" id="13"/>
          <p:cNvSpPr txBox="true"/>
          <p:nvPr/>
        </p:nvSpPr>
        <p:spPr>
          <a:xfrm rot="0">
            <a:off x="10046345" y="6428451"/>
            <a:ext cx="2960132" cy="554990"/>
          </a:xfrm>
          <a:prstGeom prst="rect">
            <a:avLst/>
          </a:prstGeom>
        </p:spPr>
        <p:txBody>
          <a:bodyPr anchor="t" rtlCol="false" tIns="0" lIns="0" bIns="0" rIns="0">
            <a:spAutoFit/>
          </a:bodyPr>
          <a:lstStyle/>
          <a:p>
            <a:pPr algn="ctr">
              <a:lnSpc>
                <a:spcPts val="4479"/>
              </a:lnSpc>
              <a:spcBef>
                <a:spcPct val="0"/>
              </a:spcBef>
            </a:pPr>
            <a:r>
              <a:rPr lang="en-US" b="true" sz="3199">
                <a:solidFill>
                  <a:srgbClr val="000000"/>
                </a:solidFill>
                <a:latin typeface="Helios Bold"/>
                <a:ea typeface="Helios Bold"/>
                <a:cs typeface="Helios Bold"/>
                <a:sym typeface="Helios Bold"/>
              </a:rPr>
              <a:t>PAPER ID : 380</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707487" y="0"/>
            <a:ext cx="14704633" cy="10295868"/>
            <a:chOff x="0" y="0"/>
            <a:chExt cx="3872825" cy="2711669"/>
          </a:xfrm>
        </p:grpSpPr>
        <p:sp>
          <p:nvSpPr>
            <p:cNvPr name="Freeform 3" id="3"/>
            <p:cNvSpPr/>
            <p:nvPr/>
          </p:nvSpPr>
          <p:spPr>
            <a:xfrm flipH="false" flipV="false" rot="0">
              <a:off x="0" y="0"/>
              <a:ext cx="3872825" cy="2711669"/>
            </a:xfrm>
            <a:custGeom>
              <a:avLst/>
              <a:gdLst/>
              <a:ahLst/>
              <a:cxnLst/>
              <a:rect r="r" b="b" t="t" l="l"/>
              <a:pathLst>
                <a:path h="2711669" w="3872825">
                  <a:moveTo>
                    <a:pt x="0" y="0"/>
                  </a:moveTo>
                  <a:lnTo>
                    <a:pt x="3872825" y="0"/>
                  </a:lnTo>
                  <a:lnTo>
                    <a:pt x="3872825" y="2711669"/>
                  </a:lnTo>
                  <a:lnTo>
                    <a:pt x="0" y="2711669"/>
                  </a:lnTo>
                  <a:close/>
                </a:path>
              </a:pathLst>
            </a:custGeom>
            <a:solidFill>
              <a:srgbClr val="F4F4F4"/>
            </a:solidFill>
          </p:spPr>
        </p:sp>
        <p:sp>
          <p:nvSpPr>
            <p:cNvPr name="TextBox 4" id="4"/>
            <p:cNvSpPr txBox="true"/>
            <p:nvPr/>
          </p:nvSpPr>
          <p:spPr>
            <a:xfrm>
              <a:off x="0" y="-85725"/>
              <a:ext cx="3872825" cy="2797394"/>
            </a:xfrm>
            <a:prstGeom prst="rect">
              <a:avLst/>
            </a:prstGeom>
          </p:spPr>
          <p:txBody>
            <a:bodyPr anchor="ctr" rtlCol="false" tIns="50800" lIns="50800" bIns="50800" rIns="50800"/>
            <a:lstStyle/>
            <a:p>
              <a:pPr algn="ctr">
                <a:lnSpc>
                  <a:spcPts val="3079"/>
                </a:lnSpc>
              </a:pPr>
            </a:p>
          </p:txBody>
        </p:sp>
      </p:grpSp>
      <p:grpSp>
        <p:nvGrpSpPr>
          <p:cNvPr name="Group 5" id="5"/>
          <p:cNvGrpSpPr/>
          <p:nvPr/>
        </p:nvGrpSpPr>
        <p:grpSpPr>
          <a:xfrm rot="0">
            <a:off x="441063" y="1976680"/>
            <a:ext cx="2957371" cy="2593997"/>
            <a:chOff x="0" y="0"/>
            <a:chExt cx="3943161" cy="3458663"/>
          </a:xfrm>
        </p:grpSpPr>
        <p:sp>
          <p:nvSpPr>
            <p:cNvPr name="TextBox 6" id="6"/>
            <p:cNvSpPr txBox="true"/>
            <p:nvPr/>
          </p:nvSpPr>
          <p:spPr>
            <a:xfrm rot="0">
              <a:off x="0" y="-66675"/>
              <a:ext cx="3943161" cy="2557568"/>
            </a:xfrm>
            <a:prstGeom prst="rect">
              <a:avLst/>
            </a:prstGeom>
          </p:spPr>
          <p:txBody>
            <a:bodyPr anchor="t" rtlCol="false" tIns="0" lIns="0" bIns="0" rIns="0">
              <a:spAutoFit/>
            </a:bodyPr>
            <a:lstStyle/>
            <a:p>
              <a:pPr algn="just">
                <a:lnSpc>
                  <a:spcPts val="7670"/>
                </a:lnSpc>
              </a:pPr>
              <a:r>
                <a:rPr lang="en-US" b="true" sz="5900">
                  <a:solidFill>
                    <a:srgbClr val="2A2E3A"/>
                  </a:solidFill>
                  <a:latin typeface="Klein Bold"/>
                  <a:ea typeface="Klein Bold"/>
                  <a:cs typeface="Klein Bold"/>
                  <a:sym typeface="Klein Bold"/>
                </a:rPr>
                <a:t>AI Agents</a:t>
              </a:r>
            </a:p>
          </p:txBody>
        </p:sp>
        <p:sp>
          <p:nvSpPr>
            <p:cNvPr name="TextBox 7" id="7"/>
            <p:cNvSpPr txBox="true"/>
            <p:nvPr/>
          </p:nvSpPr>
          <p:spPr>
            <a:xfrm rot="0">
              <a:off x="0" y="2751061"/>
              <a:ext cx="3559967" cy="707602"/>
            </a:xfrm>
            <a:prstGeom prst="rect">
              <a:avLst/>
            </a:prstGeom>
          </p:spPr>
          <p:txBody>
            <a:bodyPr anchor="t" rtlCol="false" tIns="0" lIns="0" bIns="0" rIns="0">
              <a:spAutoFit/>
            </a:bodyPr>
            <a:lstStyle/>
            <a:p>
              <a:pPr algn="l">
                <a:lnSpc>
                  <a:spcPts val="4479"/>
                </a:lnSpc>
              </a:pPr>
            </a:p>
          </p:txBody>
        </p:sp>
      </p:grpSp>
      <p:sp>
        <p:nvSpPr>
          <p:cNvPr name="TextBox 8" id="8"/>
          <p:cNvSpPr txBox="true"/>
          <p:nvPr/>
        </p:nvSpPr>
        <p:spPr>
          <a:xfrm rot="0">
            <a:off x="316595" y="4405021"/>
            <a:ext cx="3206306" cy="1448383"/>
          </a:xfrm>
          <a:prstGeom prst="rect">
            <a:avLst/>
          </a:prstGeom>
        </p:spPr>
        <p:txBody>
          <a:bodyPr anchor="t" rtlCol="false" tIns="0" lIns="0" bIns="0" rIns="0">
            <a:spAutoFit/>
          </a:bodyPr>
          <a:lstStyle/>
          <a:p>
            <a:pPr algn="just">
              <a:lnSpc>
                <a:spcPts val="2865"/>
              </a:lnSpc>
              <a:spcBef>
                <a:spcPct val="0"/>
              </a:spcBef>
            </a:pPr>
            <a:r>
              <a:rPr lang="en-US" b="true" sz="2204">
                <a:solidFill>
                  <a:srgbClr val="000000"/>
                </a:solidFill>
                <a:latin typeface="Klein Bold"/>
                <a:ea typeface="Klein Bold"/>
                <a:cs typeface="Klein Bold"/>
                <a:sym typeface="Klein Bold"/>
              </a:rPr>
              <a:t>Algorithm 2. </a:t>
            </a:r>
            <a:r>
              <a:rPr lang="en-US" sz="2204">
                <a:solidFill>
                  <a:srgbClr val="000000"/>
                </a:solidFill>
                <a:latin typeface="Klein"/>
                <a:ea typeface="Klein"/>
                <a:cs typeface="Klein"/>
                <a:sym typeface="Klein"/>
              </a:rPr>
              <a:t>Stance Analysis Process Using Zero-Shot Classification</a:t>
            </a:r>
          </a:p>
        </p:txBody>
      </p:sp>
      <p:grpSp>
        <p:nvGrpSpPr>
          <p:cNvPr name="Group 9" id="9"/>
          <p:cNvGrpSpPr/>
          <p:nvPr/>
        </p:nvGrpSpPr>
        <p:grpSpPr>
          <a:xfrm rot="0">
            <a:off x="5934165" y="152400"/>
            <a:ext cx="12630355" cy="10295868"/>
            <a:chOff x="0" y="0"/>
            <a:chExt cx="3326513" cy="2711669"/>
          </a:xfrm>
        </p:grpSpPr>
        <p:sp>
          <p:nvSpPr>
            <p:cNvPr name="Freeform 10" id="10"/>
            <p:cNvSpPr/>
            <p:nvPr/>
          </p:nvSpPr>
          <p:spPr>
            <a:xfrm flipH="false" flipV="false" rot="0">
              <a:off x="0" y="0"/>
              <a:ext cx="3326513" cy="2711669"/>
            </a:xfrm>
            <a:custGeom>
              <a:avLst/>
              <a:gdLst/>
              <a:ahLst/>
              <a:cxnLst/>
              <a:rect r="r" b="b" t="t" l="l"/>
              <a:pathLst>
                <a:path h="2711669" w="3326513">
                  <a:moveTo>
                    <a:pt x="0" y="0"/>
                  </a:moveTo>
                  <a:lnTo>
                    <a:pt x="3326513" y="0"/>
                  </a:lnTo>
                  <a:lnTo>
                    <a:pt x="3326513" y="2711669"/>
                  </a:lnTo>
                  <a:lnTo>
                    <a:pt x="0" y="2711669"/>
                  </a:lnTo>
                  <a:close/>
                </a:path>
              </a:pathLst>
            </a:custGeom>
            <a:solidFill>
              <a:srgbClr val="F4F4F4"/>
            </a:solidFill>
          </p:spPr>
        </p:sp>
        <p:sp>
          <p:nvSpPr>
            <p:cNvPr name="TextBox 11" id="11"/>
            <p:cNvSpPr txBox="true"/>
            <p:nvPr/>
          </p:nvSpPr>
          <p:spPr>
            <a:xfrm>
              <a:off x="0" y="-85725"/>
              <a:ext cx="3326513" cy="2797394"/>
            </a:xfrm>
            <a:prstGeom prst="rect">
              <a:avLst/>
            </a:prstGeom>
          </p:spPr>
          <p:txBody>
            <a:bodyPr anchor="ctr" rtlCol="false" tIns="50800" lIns="50800" bIns="50800" rIns="50800"/>
            <a:lstStyle/>
            <a:p>
              <a:pPr algn="ctr">
                <a:lnSpc>
                  <a:spcPts val="3079"/>
                </a:lnSpc>
              </a:pPr>
            </a:p>
          </p:txBody>
        </p:sp>
      </p:grpSp>
      <p:sp>
        <p:nvSpPr>
          <p:cNvPr name="TextBox 12" id="12"/>
          <p:cNvSpPr txBox="true"/>
          <p:nvPr/>
        </p:nvSpPr>
        <p:spPr>
          <a:xfrm rot="0">
            <a:off x="7617203" y="114300"/>
            <a:ext cx="7900825" cy="914400"/>
          </a:xfrm>
          <a:prstGeom prst="rect">
            <a:avLst/>
          </a:prstGeom>
        </p:spPr>
        <p:txBody>
          <a:bodyPr anchor="t" rtlCol="false" tIns="0" lIns="0" bIns="0" rIns="0">
            <a:spAutoFit/>
          </a:bodyPr>
          <a:lstStyle/>
          <a:p>
            <a:pPr algn="l" marL="0" indent="0" lvl="0">
              <a:lnSpc>
                <a:spcPts val="7199"/>
              </a:lnSpc>
              <a:spcBef>
                <a:spcPct val="0"/>
              </a:spcBef>
            </a:pPr>
            <a:r>
              <a:rPr lang="en-US" b="true" sz="5999">
                <a:solidFill>
                  <a:srgbClr val="718BAB"/>
                </a:solidFill>
                <a:latin typeface="Klein Bold"/>
                <a:ea typeface="Klein Bold"/>
                <a:cs typeface="Klein Bold"/>
                <a:sym typeface="Klein Bold"/>
              </a:rPr>
              <a:t>Stance-Checker</a:t>
            </a:r>
          </a:p>
        </p:txBody>
      </p:sp>
      <p:sp>
        <p:nvSpPr>
          <p:cNvPr name="Freeform 13" id="13"/>
          <p:cNvSpPr/>
          <p:nvPr/>
        </p:nvSpPr>
        <p:spPr>
          <a:xfrm flipH="false" flipV="false" rot="0">
            <a:off x="4057765" y="1028700"/>
            <a:ext cx="8131816" cy="5177441"/>
          </a:xfrm>
          <a:custGeom>
            <a:avLst/>
            <a:gdLst/>
            <a:ahLst/>
            <a:cxnLst/>
            <a:rect r="r" b="b" t="t" l="l"/>
            <a:pathLst>
              <a:path h="5177441" w="8131816">
                <a:moveTo>
                  <a:pt x="0" y="0"/>
                </a:moveTo>
                <a:lnTo>
                  <a:pt x="8131815" y="0"/>
                </a:lnTo>
                <a:lnTo>
                  <a:pt x="8131815" y="5177441"/>
                </a:lnTo>
                <a:lnTo>
                  <a:pt x="0" y="5177441"/>
                </a:lnTo>
                <a:lnTo>
                  <a:pt x="0" y="0"/>
                </a:lnTo>
                <a:close/>
              </a:path>
            </a:pathLst>
          </a:custGeom>
          <a:blipFill>
            <a:blip r:embed="rId2"/>
            <a:stretch>
              <a:fillRect l="-669" t="-472" r="-669" b="0"/>
            </a:stretch>
          </a:blipFill>
          <a:ln cap="sq">
            <a:noFill/>
            <a:prstDash val="solid"/>
            <a:miter/>
          </a:ln>
        </p:spPr>
      </p:sp>
      <p:sp>
        <p:nvSpPr>
          <p:cNvPr name="Freeform 14" id="14"/>
          <p:cNvSpPr/>
          <p:nvPr/>
        </p:nvSpPr>
        <p:spPr>
          <a:xfrm flipH="false" flipV="false" rot="0">
            <a:off x="10352405" y="5561094"/>
            <a:ext cx="6024478" cy="4641853"/>
          </a:xfrm>
          <a:custGeom>
            <a:avLst/>
            <a:gdLst/>
            <a:ahLst/>
            <a:cxnLst/>
            <a:rect r="r" b="b" t="t" l="l"/>
            <a:pathLst>
              <a:path h="4641853" w="6024478">
                <a:moveTo>
                  <a:pt x="0" y="0"/>
                </a:moveTo>
                <a:lnTo>
                  <a:pt x="6024478" y="0"/>
                </a:lnTo>
                <a:lnTo>
                  <a:pt x="6024478" y="4641853"/>
                </a:lnTo>
                <a:lnTo>
                  <a:pt x="0" y="4641853"/>
                </a:lnTo>
                <a:lnTo>
                  <a:pt x="0" y="0"/>
                </a:lnTo>
                <a:close/>
              </a:path>
            </a:pathLst>
          </a:custGeom>
          <a:blipFill>
            <a:blip r:embed="rId3"/>
            <a:stretch>
              <a:fillRect l="0" t="-890" r="-35896" b="-966"/>
            </a:stretch>
          </a:blipFill>
          <a:ln cap="sq">
            <a:noFill/>
            <a:prstDash val="solid"/>
            <a:miter/>
          </a:ln>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706687" y="0"/>
            <a:ext cx="14705433" cy="10295868"/>
            <a:chOff x="0" y="0"/>
            <a:chExt cx="3873036" cy="2711669"/>
          </a:xfrm>
        </p:grpSpPr>
        <p:sp>
          <p:nvSpPr>
            <p:cNvPr name="Freeform 3" id="3"/>
            <p:cNvSpPr/>
            <p:nvPr/>
          </p:nvSpPr>
          <p:spPr>
            <a:xfrm flipH="false" flipV="false" rot="0">
              <a:off x="0" y="0"/>
              <a:ext cx="3873036" cy="2711669"/>
            </a:xfrm>
            <a:custGeom>
              <a:avLst/>
              <a:gdLst/>
              <a:ahLst/>
              <a:cxnLst/>
              <a:rect r="r" b="b" t="t" l="l"/>
              <a:pathLst>
                <a:path h="2711669" w="3873036">
                  <a:moveTo>
                    <a:pt x="0" y="0"/>
                  </a:moveTo>
                  <a:lnTo>
                    <a:pt x="3873036" y="0"/>
                  </a:lnTo>
                  <a:lnTo>
                    <a:pt x="3873036" y="2711669"/>
                  </a:lnTo>
                  <a:lnTo>
                    <a:pt x="0" y="2711669"/>
                  </a:lnTo>
                  <a:close/>
                </a:path>
              </a:pathLst>
            </a:custGeom>
            <a:solidFill>
              <a:srgbClr val="F4F4F4"/>
            </a:solidFill>
          </p:spPr>
        </p:sp>
        <p:sp>
          <p:nvSpPr>
            <p:cNvPr name="TextBox 4" id="4"/>
            <p:cNvSpPr txBox="true"/>
            <p:nvPr/>
          </p:nvSpPr>
          <p:spPr>
            <a:xfrm>
              <a:off x="0" y="-85725"/>
              <a:ext cx="3873036" cy="2797394"/>
            </a:xfrm>
            <a:prstGeom prst="rect">
              <a:avLst/>
            </a:prstGeom>
          </p:spPr>
          <p:txBody>
            <a:bodyPr anchor="ctr" rtlCol="false" tIns="50800" lIns="50800" bIns="50800" rIns="50800"/>
            <a:lstStyle/>
            <a:p>
              <a:pPr algn="ctr">
                <a:lnSpc>
                  <a:spcPts val="3079"/>
                </a:lnSpc>
              </a:pPr>
            </a:p>
          </p:txBody>
        </p:sp>
      </p:grpSp>
      <p:grpSp>
        <p:nvGrpSpPr>
          <p:cNvPr name="Group 5" id="5"/>
          <p:cNvGrpSpPr/>
          <p:nvPr/>
        </p:nvGrpSpPr>
        <p:grpSpPr>
          <a:xfrm rot="0">
            <a:off x="197837" y="2614955"/>
            <a:ext cx="2699396" cy="2593997"/>
            <a:chOff x="0" y="0"/>
            <a:chExt cx="3599194" cy="3458663"/>
          </a:xfrm>
        </p:grpSpPr>
        <p:sp>
          <p:nvSpPr>
            <p:cNvPr name="TextBox 6" id="6"/>
            <p:cNvSpPr txBox="true"/>
            <p:nvPr/>
          </p:nvSpPr>
          <p:spPr>
            <a:xfrm rot="0">
              <a:off x="0" y="-66675"/>
              <a:ext cx="3599194" cy="2557568"/>
            </a:xfrm>
            <a:prstGeom prst="rect">
              <a:avLst/>
            </a:prstGeom>
          </p:spPr>
          <p:txBody>
            <a:bodyPr anchor="t" rtlCol="false" tIns="0" lIns="0" bIns="0" rIns="0">
              <a:spAutoFit/>
            </a:bodyPr>
            <a:lstStyle/>
            <a:p>
              <a:pPr algn="l">
                <a:lnSpc>
                  <a:spcPts val="7670"/>
                </a:lnSpc>
              </a:pPr>
              <a:r>
                <a:rPr lang="en-US" sz="5900" b="true">
                  <a:solidFill>
                    <a:srgbClr val="2A2E3A"/>
                  </a:solidFill>
                  <a:latin typeface="Klein Bold"/>
                  <a:ea typeface="Klein Bold"/>
                  <a:cs typeface="Klein Bold"/>
                  <a:sym typeface="Klein Bold"/>
                </a:rPr>
                <a:t>AI Agents</a:t>
              </a:r>
            </a:p>
          </p:txBody>
        </p:sp>
        <p:sp>
          <p:nvSpPr>
            <p:cNvPr name="TextBox 7" id="7"/>
            <p:cNvSpPr txBox="true"/>
            <p:nvPr/>
          </p:nvSpPr>
          <p:spPr>
            <a:xfrm rot="0">
              <a:off x="0" y="2751061"/>
              <a:ext cx="3249426" cy="707602"/>
            </a:xfrm>
            <a:prstGeom prst="rect">
              <a:avLst/>
            </a:prstGeom>
          </p:spPr>
          <p:txBody>
            <a:bodyPr anchor="t" rtlCol="false" tIns="0" lIns="0" bIns="0" rIns="0">
              <a:spAutoFit/>
            </a:bodyPr>
            <a:lstStyle/>
            <a:p>
              <a:pPr algn="l">
                <a:lnSpc>
                  <a:spcPts val="4479"/>
                </a:lnSpc>
              </a:pPr>
            </a:p>
          </p:txBody>
        </p:sp>
      </p:grpSp>
      <p:sp>
        <p:nvSpPr>
          <p:cNvPr name="TextBox 8" id="8"/>
          <p:cNvSpPr txBox="true"/>
          <p:nvPr/>
        </p:nvSpPr>
        <p:spPr>
          <a:xfrm rot="0">
            <a:off x="8171213" y="699052"/>
            <a:ext cx="7900825" cy="914400"/>
          </a:xfrm>
          <a:prstGeom prst="rect">
            <a:avLst/>
          </a:prstGeom>
        </p:spPr>
        <p:txBody>
          <a:bodyPr anchor="t" rtlCol="false" tIns="0" lIns="0" bIns="0" rIns="0">
            <a:spAutoFit/>
          </a:bodyPr>
          <a:lstStyle/>
          <a:p>
            <a:pPr algn="l" marL="0" indent="0" lvl="0">
              <a:lnSpc>
                <a:spcPts val="7199"/>
              </a:lnSpc>
              <a:spcBef>
                <a:spcPct val="0"/>
              </a:spcBef>
            </a:pPr>
            <a:r>
              <a:rPr lang="en-US" b="true" sz="5999">
                <a:solidFill>
                  <a:srgbClr val="718BAB"/>
                </a:solidFill>
                <a:latin typeface="Klein Bold"/>
                <a:ea typeface="Klein Bold"/>
                <a:cs typeface="Klein Bold"/>
                <a:sym typeface="Klein Bold"/>
              </a:rPr>
              <a:t>Fact-Checker</a:t>
            </a:r>
          </a:p>
        </p:txBody>
      </p:sp>
      <p:sp>
        <p:nvSpPr>
          <p:cNvPr name="TextBox 9" id="9"/>
          <p:cNvSpPr txBox="true"/>
          <p:nvPr/>
        </p:nvSpPr>
        <p:spPr>
          <a:xfrm rot="0">
            <a:off x="3706687" y="2500655"/>
            <a:ext cx="4983426" cy="7897410"/>
          </a:xfrm>
          <a:prstGeom prst="rect">
            <a:avLst/>
          </a:prstGeom>
        </p:spPr>
        <p:txBody>
          <a:bodyPr anchor="t" rtlCol="false" tIns="0" lIns="0" bIns="0" rIns="0">
            <a:spAutoFit/>
          </a:bodyPr>
          <a:lstStyle/>
          <a:p>
            <a:pPr algn="just" marL="637630" indent="-318815" lvl="1">
              <a:lnSpc>
                <a:spcPts val="4134"/>
              </a:lnSpc>
              <a:buFont typeface="Arial"/>
              <a:buChar char="•"/>
            </a:pPr>
            <a:r>
              <a:rPr lang="en-US" sz="2953">
                <a:solidFill>
                  <a:srgbClr val="2A2E3A"/>
                </a:solidFill>
                <a:latin typeface="Times New Roman"/>
                <a:ea typeface="Times New Roman"/>
                <a:cs typeface="Times New Roman"/>
                <a:sym typeface="Times New Roman"/>
              </a:rPr>
              <a:t> The fact-checker leverages the Google Fact Check API, and GPT-2 to evaluate the accuracy of statements. </a:t>
            </a:r>
          </a:p>
          <a:p>
            <a:pPr algn="just">
              <a:lnSpc>
                <a:spcPts val="4134"/>
              </a:lnSpc>
            </a:pPr>
          </a:p>
          <a:p>
            <a:pPr algn="just" marL="637630" indent="-318815" lvl="1">
              <a:lnSpc>
                <a:spcPts val="4134"/>
              </a:lnSpc>
              <a:buFont typeface="Arial"/>
              <a:buChar char="•"/>
            </a:pPr>
            <a:r>
              <a:rPr lang="en-US" sz="2953">
                <a:solidFill>
                  <a:srgbClr val="2A2E3A"/>
                </a:solidFill>
                <a:latin typeface="Times New Roman"/>
                <a:ea typeface="Times New Roman"/>
                <a:cs typeface="Times New Roman"/>
                <a:sym typeface="Times New Roman"/>
              </a:rPr>
              <a:t>The</a:t>
            </a:r>
            <a:r>
              <a:rPr lang="en-US" sz="2953">
                <a:solidFill>
                  <a:srgbClr val="2A2E3A"/>
                </a:solidFill>
                <a:latin typeface="Times New Roman"/>
                <a:ea typeface="Times New Roman"/>
                <a:cs typeface="Times New Roman"/>
                <a:sym typeface="Times New Roman"/>
              </a:rPr>
              <a:t> process includes retrieving related fact-checked claims and analyzing them using a language model. The final score indicates the likelihood that a given statement is true or false</a:t>
            </a:r>
          </a:p>
          <a:p>
            <a:pPr algn="just">
              <a:lnSpc>
                <a:spcPts val="4134"/>
              </a:lnSpc>
            </a:pPr>
          </a:p>
        </p:txBody>
      </p:sp>
      <p:sp>
        <p:nvSpPr>
          <p:cNvPr name="TextBox 10" id="10"/>
          <p:cNvSpPr txBox="true"/>
          <p:nvPr/>
        </p:nvSpPr>
        <p:spPr>
          <a:xfrm rot="0">
            <a:off x="263665" y="5123849"/>
            <a:ext cx="2567739" cy="724483"/>
          </a:xfrm>
          <a:prstGeom prst="rect">
            <a:avLst/>
          </a:prstGeom>
        </p:spPr>
        <p:txBody>
          <a:bodyPr anchor="t" rtlCol="false" tIns="0" lIns="0" bIns="0" rIns="0">
            <a:spAutoFit/>
          </a:bodyPr>
          <a:lstStyle/>
          <a:p>
            <a:pPr algn="just">
              <a:lnSpc>
                <a:spcPts val="2865"/>
              </a:lnSpc>
              <a:spcBef>
                <a:spcPct val="0"/>
              </a:spcBef>
            </a:pPr>
            <a:r>
              <a:rPr lang="en-US" b="true" sz="2204">
                <a:solidFill>
                  <a:srgbClr val="000000"/>
                </a:solidFill>
                <a:latin typeface="Klein Bold"/>
                <a:ea typeface="Klein Bold"/>
                <a:cs typeface="Klein Bold"/>
                <a:sym typeface="Klein Bold"/>
              </a:rPr>
              <a:t>Algorithm 3. </a:t>
            </a:r>
            <a:r>
              <a:rPr lang="en-US" sz="2204">
                <a:solidFill>
                  <a:srgbClr val="000000"/>
                </a:solidFill>
                <a:latin typeface="Klein"/>
                <a:ea typeface="Klein"/>
                <a:cs typeface="Klein"/>
                <a:sym typeface="Klein"/>
              </a:rPr>
              <a:t>Fact-Checking Process </a:t>
            </a:r>
          </a:p>
        </p:txBody>
      </p:sp>
      <p:sp>
        <p:nvSpPr>
          <p:cNvPr name="Freeform 11" id="11"/>
          <p:cNvSpPr/>
          <p:nvPr/>
        </p:nvSpPr>
        <p:spPr>
          <a:xfrm flipH="false" flipV="false" rot="0">
            <a:off x="9025941" y="1613452"/>
            <a:ext cx="9262059" cy="8273418"/>
          </a:xfrm>
          <a:custGeom>
            <a:avLst/>
            <a:gdLst/>
            <a:ahLst/>
            <a:cxnLst/>
            <a:rect r="r" b="b" t="t" l="l"/>
            <a:pathLst>
              <a:path h="8273418" w="9262059">
                <a:moveTo>
                  <a:pt x="0" y="0"/>
                </a:moveTo>
                <a:lnTo>
                  <a:pt x="9262059" y="0"/>
                </a:lnTo>
                <a:lnTo>
                  <a:pt x="9262059" y="8273418"/>
                </a:lnTo>
                <a:lnTo>
                  <a:pt x="0" y="8273418"/>
                </a:lnTo>
                <a:lnTo>
                  <a:pt x="0" y="0"/>
                </a:lnTo>
                <a:close/>
              </a:path>
            </a:pathLst>
          </a:custGeom>
          <a:blipFill>
            <a:blip r:embed="rId2"/>
            <a:stretch>
              <a:fillRect l="0" t="-184" r="0" b="-709"/>
            </a:stretch>
          </a:blipFill>
          <a:ln cap="sq">
            <a:noFill/>
            <a:prstDash val="solid"/>
            <a:miter/>
          </a:ln>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868280" y="9601200"/>
            <a:ext cx="3810240" cy="685800"/>
            <a:chOff x="0" y="0"/>
            <a:chExt cx="5080320" cy="914400"/>
          </a:xfrm>
        </p:grpSpPr>
        <p:sp>
          <p:nvSpPr>
            <p:cNvPr name="Freeform 3" id="3"/>
            <p:cNvSpPr/>
            <p:nvPr/>
          </p:nvSpPr>
          <p:spPr>
            <a:xfrm flipH="false" flipV="false" rot="0">
              <a:off x="0" y="0"/>
              <a:ext cx="5080320" cy="914400"/>
            </a:xfrm>
            <a:custGeom>
              <a:avLst/>
              <a:gdLst/>
              <a:ahLst/>
              <a:cxnLst/>
              <a:rect r="r" b="b" t="t" l="l"/>
              <a:pathLst>
                <a:path h="914400" w="5080320">
                  <a:moveTo>
                    <a:pt x="0" y="0"/>
                  </a:moveTo>
                  <a:lnTo>
                    <a:pt x="5080320" y="0"/>
                  </a:lnTo>
                  <a:lnTo>
                    <a:pt x="5080320" y="914400"/>
                  </a:lnTo>
                  <a:lnTo>
                    <a:pt x="0" y="914400"/>
                  </a:lnTo>
                  <a:close/>
                </a:path>
              </a:pathLst>
            </a:custGeom>
            <a:solidFill>
              <a:srgbClr val="000000">
                <a:alpha val="0"/>
              </a:srgbClr>
            </a:solidFill>
          </p:spPr>
        </p:sp>
        <p:sp>
          <p:nvSpPr>
            <p:cNvPr name="TextBox 4" id="4"/>
            <p:cNvSpPr txBox="true"/>
            <p:nvPr/>
          </p:nvSpPr>
          <p:spPr>
            <a:xfrm>
              <a:off x="0" y="-38100"/>
              <a:ext cx="5080320" cy="952500"/>
            </a:xfrm>
            <a:prstGeom prst="rect">
              <a:avLst/>
            </a:prstGeom>
          </p:spPr>
          <p:txBody>
            <a:bodyPr anchor="t" rtlCol="false" tIns="0" lIns="0" bIns="0" rIns="0"/>
            <a:lstStyle/>
            <a:p>
              <a:pPr algn="r">
                <a:lnSpc>
                  <a:spcPts val="2160"/>
                </a:lnSpc>
              </a:pPr>
              <a:r>
                <a:rPr lang="en-US" sz="1800" spc="-1">
                  <a:solidFill>
                    <a:srgbClr val="CC6600"/>
                  </a:solidFill>
                  <a:latin typeface="Arial"/>
                  <a:ea typeface="Arial"/>
                  <a:cs typeface="Arial"/>
                  <a:sym typeface="Arial"/>
                </a:rPr>
                <a:t>*</a:t>
              </a:r>
            </a:p>
          </p:txBody>
        </p:sp>
      </p:grpSp>
      <p:grpSp>
        <p:nvGrpSpPr>
          <p:cNvPr name="Group 5" id="5"/>
          <p:cNvGrpSpPr/>
          <p:nvPr/>
        </p:nvGrpSpPr>
        <p:grpSpPr>
          <a:xfrm rot="0">
            <a:off x="17678520" y="5702206"/>
            <a:ext cx="5791500" cy="685800"/>
            <a:chOff x="0" y="0"/>
            <a:chExt cx="7722000" cy="914400"/>
          </a:xfrm>
        </p:grpSpPr>
        <p:sp>
          <p:nvSpPr>
            <p:cNvPr name="Freeform 6" id="6"/>
            <p:cNvSpPr/>
            <p:nvPr/>
          </p:nvSpPr>
          <p:spPr>
            <a:xfrm flipH="false" flipV="false" rot="0">
              <a:off x="0" y="0"/>
              <a:ext cx="7722000" cy="914400"/>
            </a:xfrm>
            <a:custGeom>
              <a:avLst/>
              <a:gdLst/>
              <a:ahLst/>
              <a:cxnLst/>
              <a:rect r="r" b="b" t="t" l="l"/>
              <a:pathLst>
                <a:path h="914400" w="7722000">
                  <a:moveTo>
                    <a:pt x="0" y="0"/>
                  </a:moveTo>
                  <a:lnTo>
                    <a:pt x="7722000" y="0"/>
                  </a:lnTo>
                  <a:lnTo>
                    <a:pt x="7722000" y="914400"/>
                  </a:lnTo>
                  <a:lnTo>
                    <a:pt x="0" y="914400"/>
                  </a:lnTo>
                  <a:close/>
                </a:path>
              </a:pathLst>
            </a:custGeom>
            <a:solidFill>
              <a:srgbClr val="000000">
                <a:alpha val="0"/>
              </a:srgbClr>
            </a:solidFill>
          </p:spPr>
        </p:sp>
        <p:sp>
          <p:nvSpPr>
            <p:cNvPr name="TextBox 7" id="7"/>
            <p:cNvSpPr txBox="true"/>
            <p:nvPr/>
          </p:nvSpPr>
          <p:spPr>
            <a:xfrm>
              <a:off x="0" y="-47625"/>
              <a:ext cx="7722000" cy="962025"/>
            </a:xfrm>
            <a:prstGeom prst="rect">
              <a:avLst/>
            </a:prstGeom>
          </p:spPr>
          <p:txBody>
            <a:bodyPr anchor="t" rtlCol="false" tIns="0" lIns="0" bIns="0" rIns="0"/>
            <a:lstStyle/>
            <a:p>
              <a:pPr algn="ctr">
                <a:lnSpc>
                  <a:spcPts val="2520"/>
                </a:lnSpc>
              </a:pPr>
              <a:r>
                <a:rPr lang="en-US" sz="2100" spc="-1">
                  <a:solidFill>
                    <a:srgbClr val="CC6600"/>
                  </a:solidFill>
                  <a:latin typeface="Times New Roman"/>
                  <a:ea typeface="Times New Roman"/>
                  <a:cs typeface="Times New Roman"/>
                  <a:sym typeface="Times New Roman"/>
                </a:rPr>
                <a:t>NIT Delhi</a:t>
              </a:r>
            </a:p>
          </p:txBody>
        </p:sp>
      </p:grpSp>
      <p:sp>
        <p:nvSpPr>
          <p:cNvPr name="Freeform 8" id="8"/>
          <p:cNvSpPr/>
          <p:nvPr/>
        </p:nvSpPr>
        <p:spPr>
          <a:xfrm flipH="false" flipV="false" rot="0">
            <a:off x="389811" y="2023442"/>
            <a:ext cx="10745824" cy="7234858"/>
          </a:xfrm>
          <a:custGeom>
            <a:avLst/>
            <a:gdLst/>
            <a:ahLst/>
            <a:cxnLst/>
            <a:rect r="r" b="b" t="t" l="l"/>
            <a:pathLst>
              <a:path h="7234858" w="10745824">
                <a:moveTo>
                  <a:pt x="0" y="0"/>
                </a:moveTo>
                <a:lnTo>
                  <a:pt x="10745824" y="0"/>
                </a:lnTo>
                <a:lnTo>
                  <a:pt x="10745824" y="7234858"/>
                </a:lnTo>
                <a:lnTo>
                  <a:pt x="0" y="7234858"/>
                </a:lnTo>
                <a:lnTo>
                  <a:pt x="0" y="0"/>
                </a:lnTo>
                <a:close/>
              </a:path>
            </a:pathLst>
          </a:custGeom>
          <a:blipFill>
            <a:blip r:embed="rId2"/>
            <a:stretch>
              <a:fillRect l="0" t="-217" r="0" b="-1524"/>
            </a:stretch>
          </a:blipFill>
          <a:ln cap="sq">
            <a:noFill/>
            <a:prstDash val="solid"/>
            <a:miter/>
          </a:ln>
        </p:spPr>
      </p:sp>
      <p:sp>
        <p:nvSpPr>
          <p:cNvPr name="TextBox 9" id="9"/>
          <p:cNvSpPr txBox="true"/>
          <p:nvPr/>
        </p:nvSpPr>
        <p:spPr>
          <a:xfrm rot="0">
            <a:off x="10215142" y="8281318"/>
            <a:ext cx="7712302" cy="724483"/>
          </a:xfrm>
          <a:prstGeom prst="rect">
            <a:avLst/>
          </a:prstGeom>
        </p:spPr>
        <p:txBody>
          <a:bodyPr anchor="t" rtlCol="false" tIns="0" lIns="0" bIns="0" rIns="0">
            <a:spAutoFit/>
          </a:bodyPr>
          <a:lstStyle/>
          <a:p>
            <a:pPr algn="just">
              <a:lnSpc>
                <a:spcPts val="2865"/>
              </a:lnSpc>
              <a:spcBef>
                <a:spcPct val="0"/>
              </a:spcBef>
            </a:pPr>
            <a:r>
              <a:rPr lang="en-US" b="true" sz="2204">
                <a:solidFill>
                  <a:srgbClr val="000000"/>
                </a:solidFill>
                <a:latin typeface="Klein Bold"/>
                <a:ea typeface="Klein Bold"/>
                <a:cs typeface="Klein Bold"/>
                <a:sym typeface="Klein Bold"/>
              </a:rPr>
              <a:t>Algorithm 4. </a:t>
            </a:r>
            <a:r>
              <a:rPr lang="en-US" sz="2204">
                <a:solidFill>
                  <a:srgbClr val="000000"/>
                </a:solidFill>
                <a:latin typeface="Klein"/>
                <a:ea typeface="Klein"/>
                <a:cs typeface="Klein"/>
                <a:sym typeface="Klein"/>
              </a:rPr>
              <a:t>MAVS Score-Based Fake News Classification Using SGD Logistic Regression </a:t>
            </a:r>
          </a:p>
        </p:txBody>
      </p:sp>
      <p:pic>
        <p:nvPicPr>
          <p:cNvPr name="Picture 10" id="10"/>
          <p:cNvPicPr>
            <a:picLocks noChangeAspect="true"/>
          </p:cNvPicPr>
          <p:nvPr/>
        </p:nvPicPr>
        <p:blipFill>
          <a:blip r:embed="rId3"/>
          <a:stretch>
            <a:fillRect/>
          </a:stretch>
        </p:blipFill>
        <p:spPr>
          <a:xfrm rot="0">
            <a:off x="11289122" y="1643468"/>
            <a:ext cx="6351440" cy="2065368"/>
          </a:xfrm>
          <a:prstGeom prst="rect">
            <a:avLst/>
          </a:prstGeom>
        </p:spPr>
      </p:pic>
      <p:pic>
        <p:nvPicPr>
          <p:cNvPr name="Picture 11" id="11"/>
          <p:cNvPicPr>
            <a:picLocks noChangeAspect="true"/>
          </p:cNvPicPr>
          <p:nvPr/>
        </p:nvPicPr>
        <p:blipFill>
          <a:blip r:embed="rId4"/>
          <a:stretch>
            <a:fillRect/>
          </a:stretch>
        </p:blipFill>
        <p:spPr>
          <a:xfrm rot="0">
            <a:off x="11289122" y="2920047"/>
            <a:ext cx="6351440" cy="1933242"/>
          </a:xfrm>
          <a:prstGeom prst="rect">
            <a:avLst/>
          </a:prstGeom>
        </p:spPr>
      </p:pic>
      <p:sp>
        <p:nvSpPr>
          <p:cNvPr name="TextBox 12" id="12"/>
          <p:cNvSpPr txBox="true"/>
          <p:nvPr/>
        </p:nvSpPr>
        <p:spPr>
          <a:xfrm rot="0">
            <a:off x="11334037" y="5166413"/>
            <a:ext cx="6741923" cy="2105025"/>
          </a:xfrm>
          <a:prstGeom prst="rect">
            <a:avLst/>
          </a:prstGeom>
        </p:spPr>
        <p:txBody>
          <a:bodyPr anchor="t" rtlCol="false" tIns="0" lIns="0" bIns="0" rIns="0">
            <a:spAutoFit/>
          </a:bodyPr>
          <a:lstStyle/>
          <a:p>
            <a:pPr algn="just">
              <a:lnSpc>
                <a:spcPts val="3239"/>
              </a:lnSpc>
              <a:spcBef>
                <a:spcPct val="0"/>
              </a:spcBef>
            </a:pPr>
            <a:r>
              <a:rPr lang="en-US" sz="2699">
                <a:solidFill>
                  <a:srgbClr val="000000"/>
                </a:solidFill>
                <a:latin typeface="Times New Roman"/>
                <a:ea typeface="Times New Roman"/>
                <a:cs typeface="Times New Roman"/>
                <a:sym typeface="Times New Roman"/>
              </a:rPr>
              <a:t>The threshold P ≥ 0.5 f</a:t>
            </a:r>
            <a:r>
              <a:rPr lang="en-US" sz="2699">
                <a:solidFill>
                  <a:srgbClr val="000000"/>
                </a:solidFill>
                <a:latin typeface="Times New Roman"/>
                <a:ea typeface="Times New Roman"/>
                <a:cs typeface="Times New Roman"/>
                <a:sym typeface="Times New Roman"/>
              </a:rPr>
              <a:t>or classification as the label encoding assigns 0 to real news and 1 to fake news, a</a:t>
            </a:r>
          </a:p>
          <a:p>
            <a:pPr algn="just">
              <a:lnSpc>
                <a:spcPts val="3239"/>
              </a:lnSpc>
              <a:spcBef>
                <a:spcPct val="0"/>
              </a:spcBef>
            </a:pPr>
            <a:r>
              <a:rPr lang="en-US" sz="2699">
                <a:solidFill>
                  <a:srgbClr val="000000"/>
                </a:solidFill>
                <a:latin typeface="Times New Roman"/>
                <a:ea typeface="Times New Roman"/>
                <a:cs typeface="Times New Roman"/>
                <a:sym typeface="Times New Roman"/>
              </a:rPr>
              <a:t>lower sigmoid output (closer to 0) indicates a stronger belief in news being real.</a:t>
            </a:r>
          </a:p>
        </p:txBody>
      </p:sp>
      <p:grpSp>
        <p:nvGrpSpPr>
          <p:cNvPr name="Group 13" id="13"/>
          <p:cNvGrpSpPr/>
          <p:nvPr/>
        </p:nvGrpSpPr>
        <p:grpSpPr>
          <a:xfrm rot="0">
            <a:off x="2493014" y="970022"/>
            <a:ext cx="13049553" cy="1789453"/>
            <a:chOff x="0" y="0"/>
            <a:chExt cx="17399404" cy="2385937"/>
          </a:xfrm>
        </p:grpSpPr>
        <p:sp>
          <p:nvSpPr>
            <p:cNvPr name="TextBox 14" id="14"/>
            <p:cNvSpPr txBox="true"/>
            <p:nvPr/>
          </p:nvSpPr>
          <p:spPr>
            <a:xfrm rot="0">
              <a:off x="0" y="-76200"/>
              <a:ext cx="17399404" cy="1494367"/>
            </a:xfrm>
            <a:prstGeom prst="rect">
              <a:avLst/>
            </a:prstGeom>
          </p:spPr>
          <p:txBody>
            <a:bodyPr anchor="t" rtlCol="false" tIns="0" lIns="0" bIns="0" rIns="0">
              <a:spAutoFit/>
            </a:bodyPr>
            <a:lstStyle/>
            <a:p>
              <a:pPr algn="ctr">
                <a:lnSpc>
                  <a:spcPts val="9099"/>
                </a:lnSpc>
              </a:pPr>
              <a:r>
                <a:rPr lang="en-US" b="true" sz="6999">
                  <a:solidFill>
                    <a:srgbClr val="2A2E3A"/>
                  </a:solidFill>
                  <a:latin typeface="Klein Bold"/>
                  <a:ea typeface="Klein Bold"/>
                  <a:cs typeface="Klein Bold"/>
                  <a:sym typeface="Klein Bold"/>
                </a:rPr>
                <a:t>Algorithm Used in </a:t>
              </a:r>
              <a:r>
                <a:rPr lang="en-US" b="true" sz="6999">
                  <a:solidFill>
                    <a:srgbClr val="718BAB"/>
                  </a:solidFill>
                  <a:latin typeface="Klein Bold"/>
                  <a:ea typeface="Klein Bold"/>
                  <a:cs typeface="Klein Bold"/>
                  <a:sym typeface="Klein Bold"/>
                </a:rPr>
                <a:t>MAVS</a:t>
              </a:r>
            </a:p>
          </p:txBody>
        </p:sp>
        <p:sp>
          <p:nvSpPr>
            <p:cNvPr name="TextBox 15" id="15"/>
            <p:cNvSpPr txBox="true"/>
            <p:nvPr/>
          </p:nvSpPr>
          <p:spPr>
            <a:xfrm rot="0">
              <a:off x="845432" y="1678335"/>
              <a:ext cx="15708540" cy="707602"/>
            </a:xfrm>
            <a:prstGeom prst="rect">
              <a:avLst/>
            </a:prstGeom>
          </p:spPr>
          <p:txBody>
            <a:bodyPr anchor="t" rtlCol="false" tIns="0" lIns="0" bIns="0" rIns="0">
              <a:spAutoFit/>
            </a:bodyPr>
            <a:lstStyle/>
            <a:p>
              <a:pPr algn="ctr">
                <a:lnSpc>
                  <a:spcPts val="4479"/>
                </a:lnSpc>
              </a:pP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868280" y="9601200"/>
            <a:ext cx="3810240" cy="685800"/>
            <a:chOff x="0" y="0"/>
            <a:chExt cx="5080320" cy="914400"/>
          </a:xfrm>
        </p:grpSpPr>
        <p:sp>
          <p:nvSpPr>
            <p:cNvPr name="Freeform 3" id="3"/>
            <p:cNvSpPr/>
            <p:nvPr/>
          </p:nvSpPr>
          <p:spPr>
            <a:xfrm flipH="false" flipV="false" rot="0">
              <a:off x="0" y="0"/>
              <a:ext cx="5080320" cy="914400"/>
            </a:xfrm>
            <a:custGeom>
              <a:avLst/>
              <a:gdLst/>
              <a:ahLst/>
              <a:cxnLst/>
              <a:rect r="r" b="b" t="t" l="l"/>
              <a:pathLst>
                <a:path h="914400" w="5080320">
                  <a:moveTo>
                    <a:pt x="0" y="0"/>
                  </a:moveTo>
                  <a:lnTo>
                    <a:pt x="5080320" y="0"/>
                  </a:lnTo>
                  <a:lnTo>
                    <a:pt x="5080320" y="914400"/>
                  </a:lnTo>
                  <a:lnTo>
                    <a:pt x="0" y="914400"/>
                  </a:lnTo>
                  <a:close/>
                </a:path>
              </a:pathLst>
            </a:custGeom>
            <a:solidFill>
              <a:srgbClr val="000000">
                <a:alpha val="0"/>
              </a:srgbClr>
            </a:solidFill>
          </p:spPr>
        </p:sp>
        <p:sp>
          <p:nvSpPr>
            <p:cNvPr name="TextBox 4" id="4"/>
            <p:cNvSpPr txBox="true"/>
            <p:nvPr/>
          </p:nvSpPr>
          <p:spPr>
            <a:xfrm>
              <a:off x="0" y="-38100"/>
              <a:ext cx="5080320" cy="952500"/>
            </a:xfrm>
            <a:prstGeom prst="rect">
              <a:avLst/>
            </a:prstGeom>
          </p:spPr>
          <p:txBody>
            <a:bodyPr anchor="t" rtlCol="false" tIns="0" lIns="0" bIns="0" rIns="0"/>
            <a:lstStyle/>
            <a:p>
              <a:pPr algn="r">
                <a:lnSpc>
                  <a:spcPts val="2160"/>
                </a:lnSpc>
              </a:pPr>
              <a:r>
                <a:rPr lang="en-US" sz="1800" spc="-1">
                  <a:solidFill>
                    <a:srgbClr val="CC6600"/>
                  </a:solidFill>
                  <a:latin typeface="Arial"/>
                  <a:ea typeface="Arial"/>
                  <a:cs typeface="Arial"/>
                  <a:sym typeface="Arial"/>
                </a:rPr>
                <a:t>*</a:t>
              </a:r>
            </a:p>
          </p:txBody>
        </p:sp>
      </p:grpSp>
      <p:sp>
        <p:nvSpPr>
          <p:cNvPr name="Freeform 5" id="5"/>
          <p:cNvSpPr/>
          <p:nvPr/>
        </p:nvSpPr>
        <p:spPr>
          <a:xfrm flipH="false" flipV="false" rot="0">
            <a:off x="6936681" y="4069558"/>
            <a:ext cx="6931599" cy="4017033"/>
          </a:xfrm>
          <a:custGeom>
            <a:avLst/>
            <a:gdLst/>
            <a:ahLst/>
            <a:cxnLst/>
            <a:rect r="r" b="b" t="t" l="l"/>
            <a:pathLst>
              <a:path h="4017033" w="6931599">
                <a:moveTo>
                  <a:pt x="0" y="0"/>
                </a:moveTo>
                <a:lnTo>
                  <a:pt x="6931599" y="0"/>
                </a:lnTo>
                <a:lnTo>
                  <a:pt x="6931599" y="4017033"/>
                </a:lnTo>
                <a:lnTo>
                  <a:pt x="0" y="4017033"/>
                </a:lnTo>
                <a:lnTo>
                  <a:pt x="0" y="0"/>
                </a:lnTo>
                <a:close/>
              </a:path>
            </a:pathLst>
          </a:custGeom>
          <a:blipFill>
            <a:blip r:embed="rId2"/>
            <a:stretch>
              <a:fillRect l="0" t="0" r="0" b="0"/>
            </a:stretch>
          </a:blipFill>
        </p:spPr>
      </p:sp>
      <p:sp>
        <p:nvSpPr>
          <p:cNvPr name="Freeform 6" id="6"/>
          <p:cNvSpPr/>
          <p:nvPr/>
        </p:nvSpPr>
        <p:spPr>
          <a:xfrm flipH="false" flipV="false" rot="0">
            <a:off x="13868280" y="4229453"/>
            <a:ext cx="4132402" cy="3047646"/>
          </a:xfrm>
          <a:custGeom>
            <a:avLst/>
            <a:gdLst/>
            <a:ahLst/>
            <a:cxnLst/>
            <a:rect r="r" b="b" t="t" l="l"/>
            <a:pathLst>
              <a:path h="3047646" w="4132402">
                <a:moveTo>
                  <a:pt x="0" y="0"/>
                </a:moveTo>
                <a:lnTo>
                  <a:pt x="4132402" y="0"/>
                </a:lnTo>
                <a:lnTo>
                  <a:pt x="4132402" y="3047646"/>
                </a:lnTo>
                <a:lnTo>
                  <a:pt x="0" y="3047646"/>
                </a:lnTo>
                <a:lnTo>
                  <a:pt x="0" y="0"/>
                </a:lnTo>
                <a:close/>
              </a:path>
            </a:pathLst>
          </a:custGeom>
          <a:blipFill>
            <a:blip r:embed="rId3"/>
            <a:stretch>
              <a:fillRect l="0" t="0" r="0" b="0"/>
            </a:stretch>
          </a:blipFill>
        </p:spPr>
      </p:sp>
      <p:grpSp>
        <p:nvGrpSpPr>
          <p:cNvPr name="Group 7" id="7"/>
          <p:cNvGrpSpPr/>
          <p:nvPr/>
        </p:nvGrpSpPr>
        <p:grpSpPr>
          <a:xfrm rot="0">
            <a:off x="334861" y="3561068"/>
            <a:ext cx="6975520" cy="1622447"/>
            <a:chOff x="0" y="0"/>
            <a:chExt cx="9300693" cy="2163263"/>
          </a:xfrm>
        </p:grpSpPr>
        <p:sp>
          <p:nvSpPr>
            <p:cNvPr name="TextBox 8" id="8"/>
            <p:cNvSpPr txBox="true"/>
            <p:nvPr/>
          </p:nvSpPr>
          <p:spPr>
            <a:xfrm rot="0">
              <a:off x="0" y="-66675"/>
              <a:ext cx="9300693" cy="1262168"/>
            </a:xfrm>
            <a:prstGeom prst="rect">
              <a:avLst/>
            </a:prstGeom>
          </p:spPr>
          <p:txBody>
            <a:bodyPr anchor="t" rtlCol="false" tIns="0" lIns="0" bIns="0" rIns="0">
              <a:spAutoFit/>
            </a:bodyPr>
            <a:lstStyle/>
            <a:p>
              <a:pPr algn="l">
                <a:lnSpc>
                  <a:spcPts val="7670"/>
                </a:lnSpc>
              </a:pPr>
            </a:p>
          </p:txBody>
        </p:sp>
        <p:sp>
          <p:nvSpPr>
            <p:cNvPr name="TextBox 9" id="9"/>
            <p:cNvSpPr txBox="true"/>
            <p:nvPr/>
          </p:nvSpPr>
          <p:spPr>
            <a:xfrm rot="0">
              <a:off x="0" y="1455661"/>
              <a:ext cx="8396857" cy="707602"/>
            </a:xfrm>
            <a:prstGeom prst="rect">
              <a:avLst/>
            </a:prstGeom>
          </p:spPr>
          <p:txBody>
            <a:bodyPr anchor="t" rtlCol="false" tIns="0" lIns="0" bIns="0" rIns="0">
              <a:spAutoFit/>
            </a:bodyPr>
            <a:lstStyle/>
            <a:p>
              <a:pPr algn="l">
                <a:lnSpc>
                  <a:spcPts val="4479"/>
                </a:lnSpc>
              </a:pPr>
            </a:p>
          </p:txBody>
        </p:sp>
      </p:grpSp>
      <p:sp>
        <p:nvSpPr>
          <p:cNvPr name="TextBox 10" id="10"/>
          <p:cNvSpPr txBox="true"/>
          <p:nvPr/>
        </p:nvSpPr>
        <p:spPr>
          <a:xfrm rot="0">
            <a:off x="187344" y="2433891"/>
            <a:ext cx="12051626" cy="7630487"/>
          </a:xfrm>
          <a:prstGeom prst="rect">
            <a:avLst/>
          </a:prstGeom>
        </p:spPr>
        <p:txBody>
          <a:bodyPr anchor="t" rtlCol="false" tIns="0" lIns="0" bIns="0" rIns="0">
            <a:spAutoFit/>
          </a:bodyPr>
          <a:lstStyle/>
          <a:p>
            <a:pPr algn="just">
              <a:lnSpc>
                <a:spcPts val="3385"/>
              </a:lnSpc>
            </a:pPr>
            <a:r>
              <a:rPr lang="en-US" b="true" sz="2604" u="sng">
                <a:solidFill>
                  <a:srgbClr val="2A2E3A"/>
                </a:solidFill>
                <a:latin typeface="Klein Bold"/>
                <a:ea typeface="Klein Bold"/>
                <a:cs typeface="Klein Bold"/>
                <a:sym typeface="Klein Bold"/>
              </a:rPr>
              <a:t>System Configuration</a:t>
            </a:r>
          </a:p>
          <a:p>
            <a:pPr algn="just" marL="474979" indent="-237490" lvl="1">
              <a:lnSpc>
                <a:spcPts val="2859"/>
              </a:lnSpc>
              <a:buFont typeface="Arial"/>
              <a:buChar char="•"/>
            </a:pPr>
            <a:r>
              <a:rPr lang="en-US" sz="2199">
                <a:solidFill>
                  <a:srgbClr val="2A2E3A"/>
                </a:solidFill>
                <a:latin typeface="Klein"/>
                <a:ea typeface="Klein"/>
                <a:cs typeface="Klein"/>
                <a:sym typeface="Klein"/>
              </a:rPr>
              <a:t>Intel Core i5, 16 GB RAM</a:t>
            </a:r>
          </a:p>
          <a:p>
            <a:pPr algn="just" marL="474979" indent="-237490" lvl="1">
              <a:lnSpc>
                <a:spcPts val="2859"/>
              </a:lnSpc>
              <a:spcBef>
                <a:spcPct val="0"/>
              </a:spcBef>
              <a:buFont typeface="Arial"/>
              <a:buChar char="•"/>
            </a:pPr>
            <a:r>
              <a:rPr lang="en-US" sz="2199">
                <a:solidFill>
                  <a:srgbClr val="2A2E3A"/>
                </a:solidFill>
                <a:latin typeface="Klein"/>
                <a:ea typeface="Klein"/>
                <a:cs typeface="Klein"/>
                <a:sym typeface="Klein"/>
              </a:rPr>
              <a:t>Tools: Python 3.8+, PyTorch 1.10+, Torch Ge</a:t>
            </a:r>
            <a:r>
              <a:rPr lang="en-US" sz="2199">
                <a:solidFill>
                  <a:srgbClr val="2A2E3A"/>
                </a:solidFill>
                <a:latin typeface="Klein"/>
                <a:ea typeface="Klein"/>
                <a:cs typeface="Klein"/>
                <a:sym typeface="Klein"/>
              </a:rPr>
              <a:t>ometric 2.0+, Hugging Face Transformers</a:t>
            </a:r>
          </a:p>
          <a:p>
            <a:pPr algn="just" marL="474979" indent="-237490" lvl="1">
              <a:lnSpc>
                <a:spcPts val="2859"/>
              </a:lnSpc>
              <a:spcBef>
                <a:spcPct val="0"/>
              </a:spcBef>
              <a:buFont typeface="Arial"/>
              <a:buChar char="•"/>
            </a:pPr>
            <a:r>
              <a:rPr lang="en-US" sz="2199">
                <a:solidFill>
                  <a:srgbClr val="2A2E3A"/>
                </a:solidFill>
                <a:latin typeface="Klein"/>
                <a:ea typeface="Klein"/>
                <a:cs typeface="Klein"/>
                <a:sym typeface="Klein"/>
              </a:rPr>
              <a:t>Web Scraping: Selenium, BeautifulSoup</a:t>
            </a:r>
          </a:p>
          <a:p>
            <a:pPr algn="just">
              <a:lnSpc>
                <a:spcPts val="2267"/>
              </a:lnSpc>
              <a:spcBef>
                <a:spcPct val="0"/>
              </a:spcBef>
            </a:pPr>
          </a:p>
          <a:p>
            <a:pPr algn="just">
              <a:lnSpc>
                <a:spcPts val="3385"/>
              </a:lnSpc>
              <a:spcBef>
                <a:spcPct val="0"/>
              </a:spcBef>
            </a:pPr>
            <a:r>
              <a:rPr lang="en-US" b="true" sz="2604" u="sng">
                <a:solidFill>
                  <a:srgbClr val="2A2E3A"/>
                </a:solidFill>
                <a:latin typeface="Klein Bold"/>
                <a:ea typeface="Klein Bold"/>
                <a:cs typeface="Klein Bold"/>
                <a:sym typeface="Klein Bold"/>
              </a:rPr>
              <a:t>Dataset</a:t>
            </a:r>
          </a:p>
          <a:p>
            <a:pPr algn="just" marL="431801" indent="-215900" lvl="1">
              <a:lnSpc>
                <a:spcPts val="2600"/>
              </a:lnSpc>
              <a:spcBef>
                <a:spcPct val="0"/>
              </a:spcBef>
              <a:buFont typeface="Arial"/>
              <a:buChar char="•"/>
            </a:pPr>
            <a:r>
              <a:rPr lang="en-US" sz="2000">
                <a:solidFill>
                  <a:srgbClr val="2A2E3A"/>
                </a:solidFill>
                <a:latin typeface="Klein"/>
                <a:ea typeface="Klein"/>
                <a:cs typeface="Klein"/>
                <a:sym typeface="Klein"/>
              </a:rPr>
              <a:t>UPFD Politifact Dataset </a:t>
            </a:r>
            <a:r>
              <a:rPr lang="en-US" b="true" sz="2000">
                <a:solidFill>
                  <a:srgbClr val="2A2E3A"/>
                </a:solidFill>
                <a:latin typeface="Klein Bold"/>
                <a:ea typeface="Klein Bold"/>
                <a:cs typeface="Klein Bold"/>
                <a:sym typeface="Klein Bold"/>
              </a:rPr>
              <a:t>[10]</a:t>
            </a:r>
          </a:p>
          <a:p>
            <a:pPr algn="just" marL="863601" indent="-287867" lvl="2">
              <a:lnSpc>
                <a:spcPts val="2600"/>
              </a:lnSpc>
              <a:spcBef>
                <a:spcPct val="0"/>
              </a:spcBef>
              <a:buFont typeface="Arial"/>
              <a:buChar char="⚬"/>
            </a:pPr>
            <a:r>
              <a:rPr lang="en-US" sz="2000">
                <a:solidFill>
                  <a:srgbClr val="2A2E3A"/>
                </a:solidFill>
                <a:latin typeface="Klein"/>
                <a:ea typeface="Klein"/>
                <a:cs typeface="Klein"/>
                <a:sym typeface="Klein"/>
              </a:rPr>
              <a:t>News propagation graphs: Input for GNN</a:t>
            </a:r>
          </a:p>
          <a:p>
            <a:pPr algn="just" marL="863601" indent="-287867" lvl="2">
              <a:lnSpc>
                <a:spcPts val="2600"/>
              </a:lnSpc>
              <a:spcBef>
                <a:spcPct val="0"/>
              </a:spcBef>
              <a:buFont typeface="Arial"/>
              <a:buChar char="⚬"/>
            </a:pPr>
            <a:r>
              <a:rPr lang="en-US" sz="2000">
                <a:solidFill>
                  <a:srgbClr val="2A2E3A"/>
                </a:solidFill>
                <a:latin typeface="Klein"/>
                <a:ea typeface="Klein"/>
                <a:cs typeface="Klein"/>
                <a:sym typeface="Klein"/>
              </a:rPr>
              <a:t>Labels: Fake (1), Real (0)</a:t>
            </a:r>
          </a:p>
          <a:p>
            <a:pPr algn="just" marL="863601" indent="-287867" lvl="2">
              <a:lnSpc>
                <a:spcPts val="2600"/>
              </a:lnSpc>
              <a:spcBef>
                <a:spcPct val="0"/>
              </a:spcBef>
              <a:buFont typeface="Arial"/>
              <a:buChar char="⚬"/>
            </a:pPr>
            <a:r>
              <a:rPr lang="en-US" sz="2000">
                <a:solidFill>
                  <a:srgbClr val="2A2E3A"/>
                </a:solidFill>
                <a:latin typeface="Klein"/>
                <a:ea typeface="Klein"/>
                <a:cs typeface="Klein"/>
                <a:sym typeface="Klein"/>
              </a:rPr>
              <a:t>Split: 70% Training, 20% Testing, 10% Validation</a:t>
            </a:r>
          </a:p>
          <a:p>
            <a:pPr algn="just">
              <a:lnSpc>
                <a:spcPts val="2267"/>
              </a:lnSpc>
              <a:spcBef>
                <a:spcPct val="0"/>
              </a:spcBef>
            </a:pPr>
          </a:p>
          <a:p>
            <a:pPr algn="just">
              <a:lnSpc>
                <a:spcPts val="3385"/>
              </a:lnSpc>
              <a:spcBef>
                <a:spcPct val="0"/>
              </a:spcBef>
            </a:pPr>
            <a:r>
              <a:rPr lang="en-US" b="true" sz="2604" u="sng">
                <a:solidFill>
                  <a:srgbClr val="2A2E3A"/>
                </a:solidFill>
                <a:latin typeface="Klein Bold"/>
                <a:ea typeface="Klein Bold"/>
                <a:cs typeface="Klein Bold"/>
                <a:sym typeface="Klein Bold"/>
              </a:rPr>
              <a:t>GNN </a:t>
            </a:r>
            <a:r>
              <a:rPr lang="en-US" b="true" sz="2604" u="sng">
                <a:solidFill>
                  <a:srgbClr val="2A2E3A"/>
                </a:solidFill>
                <a:latin typeface="Klein Bold"/>
                <a:ea typeface="Klein Bold"/>
                <a:cs typeface="Klein Bold"/>
                <a:sym typeface="Klein Bold"/>
              </a:rPr>
              <a:t>Model Architecture</a:t>
            </a:r>
          </a:p>
          <a:p>
            <a:pPr algn="just" marL="474979" indent="-237490" lvl="1">
              <a:lnSpc>
                <a:spcPts val="2859"/>
              </a:lnSpc>
              <a:spcBef>
                <a:spcPct val="0"/>
              </a:spcBef>
              <a:buFont typeface="Arial"/>
              <a:buChar char="•"/>
            </a:pPr>
            <a:r>
              <a:rPr lang="en-US" sz="2199">
                <a:solidFill>
                  <a:srgbClr val="2A2E3A"/>
                </a:solidFill>
                <a:latin typeface="Klein"/>
                <a:ea typeface="Klein"/>
                <a:cs typeface="Klein"/>
                <a:sym typeface="Klein"/>
              </a:rPr>
              <a:t>GNN with 3 GATConv layers</a:t>
            </a:r>
          </a:p>
          <a:p>
            <a:pPr algn="just" marL="949959" indent="-316653" lvl="2">
              <a:lnSpc>
                <a:spcPts val="2859"/>
              </a:lnSpc>
              <a:spcBef>
                <a:spcPct val="0"/>
              </a:spcBef>
              <a:buFont typeface="Arial"/>
              <a:buChar char="⚬"/>
            </a:pPr>
            <a:r>
              <a:rPr lang="en-US" sz="2199">
                <a:solidFill>
                  <a:srgbClr val="2A2E3A"/>
                </a:solidFill>
                <a:latin typeface="Klein"/>
                <a:ea typeface="Klein"/>
                <a:cs typeface="Klein"/>
                <a:sym typeface="Klein"/>
              </a:rPr>
              <a:t>Input: 310, Hidden: 128, Output: 1</a:t>
            </a:r>
          </a:p>
          <a:p>
            <a:pPr algn="just" marL="474979" indent="-237490" lvl="1">
              <a:lnSpc>
                <a:spcPts val="2859"/>
              </a:lnSpc>
              <a:spcBef>
                <a:spcPct val="0"/>
              </a:spcBef>
              <a:buFont typeface="Arial"/>
              <a:buChar char="•"/>
            </a:pPr>
            <a:r>
              <a:rPr lang="en-US" sz="2199">
                <a:solidFill>
                  <a:srgbClr val="2A2E3A"/>
                </a:solidFill>
                <a:latin typeface="Klein"/>
                <a:ea typeface="Klein"/>
                <a:cs typeface="Klein"/>
                <a:sym typeface="Klein"/>
              </a:rPr>
              <a:t>Learning Rate: 0.01, Optimizer: Adam</a:t>
            </a:r>
          </a:p>
          <a:p>
            <a:pPr algn="just">
              <a:lnSpc>
                <a:spcPts val="2267"/>
              </a:lnSpc>
              <a:spcBef>
                <a:spcPct val="0"/>
              </a:spcBef>
            </a:pPr>
          </a:p>
          <a:p>
            <a:pPr algn="just">
              <a:lnSpc>
                <a:spcPts val="3385"/>
              </a:lnSpc>
              <a:spcBef>
                <a:spcPct val="0"/>
              </a:spcBef>
            </a:pPr>
            <a:r>
              <a:rPr lang="en-US" b="true" sz="2604" u="sng">
                <a:solidFill>
                  <a:srgbClr val="2A2E3A"/>
                </a:solidFill>
                <a:latin typeface="Klein Bold"/>
                <a:ea typeface="Klein Bold"/>
                <a:cs typeface="Klein Bold"/>
                <a:sym typeface="Klein Bold"/>
              </a:rPr>
              <a:t>Additional Components</a:t>
            </a:r>
          </a:p>
          <a:p>
            <a:pPr algn="just" marL="431801" indent="-215900" lvl="1">
              <a:lnSpc>
                <a:spcPts val="2600"/>
              </a:lnSpc>
              <a:spcBef>
                <a:spcPct val="0"/>
              </a:spcBef>
              <a:buFont typeface="Arial"/>
              <a:buChar char="•"/>
            </a:pPr>
            <a:r>
              <a:rPr lang="en-US" sz="2000">
                <a:solidFill>
                  <a:srgbClr val="2A2E3A"/>
                </a:solidFill>
                <a:latin typeface="Klein"/>
                <a:ea typeface="Klein"/>
                <a:cs typeface="Klein"/>
                <a:sym typeface="Klein"/>
              </a:rPr>
              <a:t>Fact-Checking: GPT-2, Google Fact Check API</a:t>
            </a:r>
          </a:p>
          <a:p>
            <a:pPr algn="just" marL="431801" indent="-215900" lvl="1">
              <a:lnSpc>
                <a:spcPts val="2600"/>
              </a:lnSpc>
              <a:spcBef>
                <a:spcPct val="0"/>
              </a:spcBef>
              <a:buFont typeface="Arial"/>
              <a:buChar char="•"/>
            </a:pPr>
            <a:r>
              <a:rPr lang="en-US" sz="2000">
                <a:solidFill>
                  <a:srgbClr val="2A2E3A"/>
                </a:solidFill>
                <a:latin typeface="Klein"/>
                <a:ea typeface="Klein"/>
                <a:cs typeface="Klein"/>
                <a:sym typeface="Klein"/>
              </a:rPr>
              <a:t>Stance-Checking: Zero-Shot Classifier</a:t>
            </a:r>
          </a:p>
          <a:p>
            <a:pPr algn="just" marL="431801" indent="-215900" lvl="1">
              <a:lnSpc>
                <a:spcPts val="2600"/>
              </a:lnSpc>
              <a:spcBef>
                <a:spcPct val="0"/>
              </a:spcBef>
              <a:buFont typeface="Arial"/>
              <a:buChar char="•"/>
            </a:pPr>
            <a:r>
              <a:rPr lang="en-US" sz="2000">
                <a:solidFill>
                  <a:srgbClr val="2A2E3A"/>
                </a:solidFill>
                <a:latin typeface="Klein"/>
                <a:ea typeface="Klein"/>
                <a:cs typeface="Klein"/>
                <a:sym typeface="Klein"/>
              </a:rPr>
              <a:t>Sentiment-Checking: BERT Multilingual Model</a:t>
            </a:r>
          </a:p>
          <a:p>
            <a:pPr algn="just" marL="431801" indent="-215900" lvl="1">
              <a:lnSpc>
                <a:spcPts val="2600"/>
              </a:lnSpc>
              <a:spcBef>
                <a:spcPct val="0"/>
              </a:spcBef>
              <a:buFont typeface="Arial"/>
              <a:buChar char="•"/>
            </a:pPr>
            <a:r>
              <a:rPr lang="en-US" sz="2000">
                <a:solidFill>
                  <a:srgbClr val="2A2E3A"/>
                </a:solidFill>
                <a:latin typeface="Klein"/>
                <a:ea typeface="Klein"/>
                <a:cs typeface="Klein"/>
                <a:sym typeface="Klein"/>
              </a:rPr>
              <a:t>Adversarial Attacks: MARL Framework,(HR,HF,MF)</a:t>
            </a:r>
          </a:p>
          <a:p>
            <a:pPr algn="just">
              <a:lnSpc>
                <a:spcPts val="2267"/>
              </a:lnSpc>
              <a:spcBef>
                <a:spcPct val="0"/>
              </a:spcBef>
            </a:pPr>
          </a:p>
        </p:txBody>
      </p:sp>
      <p:sp>
        <p:nvSpPr>
          <p:cNvPr name="TextBox 11" id="11"/>
          <p:cNvSpPr txBox="true"/>
          <p:nvPr/>
        </p:nvSpPr>
        <p:spPr>
          <a:xfrm rot="0">
            <a:off x="6387237" y="8487090"/>
            <a:ext cx="11688723" cy="362533"/>
          </a:xfrm>
          <a:prstGeom prst="rect">
            <a:avLst/>
          </a:prstGeom>
        </p:spPr>
        <p:txBody>
          <a:bodyPr anchor="t" rtlCol="false" tIns="0" lIns="0" bIns="0" rIns="0">
            <a:spAutoFit/>
          </a:bodyPr>
          <a:lstStyle/>
          <a:p>
            <a:pPr algn="just">
              <a:lnSpc>
                <a:spcPts val="2865"/>
              </a:lnSpc>
              <a:spcBef>
                <a:spcPct val="0"/>
              </a:spcBef>
            </a:pPr>
            <a:r>
              <a:rPr lang="en-US" b="true" sz="2204">
                <a:solidFill>
                  <a:srgbClr val="000000"/>
                </a:solidFill>
                <a:latin typeface="Klein Bold"/>
                <a:ea typeface="Klein Bold"/>
                <a:cs typeface="Klein Bold"/>
                <a:sym typeface="Klein Bold"/>
              </a:rPr>
              <a:t>Table 3.</a:t>
            </a:r>
            <a:r>
              <a:rPr lang="en-US" sz="2204">
                <a:solidFill>
                  <a:srgbClr val="000000"/>
                </a:solidFill>
                <a:latin typeface="Klein"/>
                <a:ea typeface="Klein"/>
                <a:cs typeface="Klein"/>
                <a:sym typeface="Klein"/>
              </a:rPr>
              <a:t> Dataset Columns and Their Descriptions</a:t>
            </a:r>
          </a:p>
        </p:txBody>
      </p:sp>
      <p:sp>
        <p:nvSpPr>
          <p:cNvPr name="TextBox 12" id="12"/>
          <p:cNvSpPr txBox="true"/>
          <p:nvPr/>
        </p:nvSpPr>
        <p:spPr>
          <a:xfrm rot="0">
            <a:off x="13669560" y="8058016"/>
            <a:ext cx="4008960" cy="1448383"/>
          </a:xfrm>
          <a:prstGeom prst="rect">
            <a:avLst/>
          </a:prstGeom>
        </p:spPr>
        <p:txBody>
          <a:bodyPr anchor="t" rtlCol="false" tIns="0" lIns="0" bIns="0" rIns="0">
            <a:spAutoFit/>
          </a:bodyPr>
          <a:lstStyle/>
          <a:p>
            <a:pPr algn="just">
              <a:lnSpc>
                <a:spcPts val="2865"/>
              </a:lnSpc>
              <a:spcBef>
                <a:spcPct val="0"/>
              </a:spcBef>
            </a:pPr>
            <a:r>
              <a:rPr lang="en-US" b="true" sz="2204">
                <a:solidFill>
                  <a:srgbClr val="000000"/>
                </a:solidFill>
                <a:latin typeface="Klein Bold"/>
                <a:ea typeface="Klein Bold"/>
                <a:cs typeface="Klein Bold"/>
                <a:sym typeface="Klein Bold"/>
              </a:rPr>
              <a:t>Fig 2.</a:t>
            </a:r>
            <a:r>
              <a:rPr lang="en-US" sz="2204">
                <a:solidFill>
                  <a:srgbClr val="000000"/>
                </a:solidFill>
                <a:latin typeface="Klein"/>
                <a:ea typeface="Klein"/>
                <a:cs typeface="Klein"/>
                <a:sym typeface="Klein"/>
              </a:rPr>
              <a:t>  Dataset Labeling where x-axis shows labels (0: fake, 1: real), y-axis shows number of samples.</a:t>
            </a:r>
          </a:p>
        </p:txBody>
      </p:sp>
      <p:sp>
        <p:nvSpPr>
          <p:cNvPr name="TextBox 13" id="13"/>
          <p:cNvSpPr txBox="true"/>
          <p:nvPr/>
        </p:nvSpPr>
        <p:spPr>
          <a:xfrm rot="0">
            <a:off x="19080" y="9791700"/>
            <a:ext cx="17259300" cy="495300"/>
          </a:xfrm>
          <a:prstGeom prst="rect">
            <a:avLst/>
          </a:prstGeom>
        </p:spPr>
        <p:txBody>
          <a:bodyPr anchor="t" rtlCol="false" tIns="0" lIns="0" bIns="0" rIns="0">
            <a:spAutoFit/>
          </a:bodyPr>
          <a:lstStyle/>
          <a:p>
            <a:pPr algn="just">
              <a:lnSpc>
                <a:spcPts val="1800"/>
              </a:lnSpc>
              <a:spcBef>
                <a:spcPct val="0"/>
              </a:spcBef>
            </a:pPr>
            <a:r>
              <a:rPr lang="en-US" sz="1500" spc="-1">
                <a:solidFill>
                  <a:srgbClr val="000000"/>
                </a:solidFill>
                <a:latin typeface="Times New Roman"/>
                <a:ea typeface="Times New Roman"/>
                <a:cs typeface="Times New Roman"/>
                <a:sym typeface="Times New Roman"/>
              </a:rPr>
              <a:t>[10] Yingtong Dou, Kai Shu, Congying Xia, Philip S. Yu, and Lichao Sun. 2021. User Preference-aware Fake News Detection. In Proceedings of the 44th International ACM SIGIR Conference on Research and Development in Information Retrieval (SIGIR '21). Association for Computing Machinery, New York, NY, USA, 2051–2055. https://doi.org/10.1145/3404835.3462990</a:t>
            </a:r>
          </a:p>
        </p:txBody>
      </p:sp>
      <p:grpSp>
        <p:nvGrpSpPr>
          <p:cNvPr name="Group 14" id="14"/>
          <p:cNvGrpSpPr/>
          <p:nvPr/>
        </p:nvGrpSpPr>
        <p:grpSpPr>
          <a:xfrm rot="0">
            <a:off x="19080" y="136605"/>
            <a:ext cx="18268920" cy="2941978"/>
            <a:chOff x="0" y="0"/>
            <a:chExt cx="24358560" cy="3922637"/>
          </a:xfrm>
        </p:grpSpPr>
        <p:sp>
          <p:nvSpPr>
            <p:cNvPr name="TextBox 15" id="15"/>
            <p:cNvSpPr txBox="true"/>
            <p:nvPr/>
          </p:nvSpPr>
          <p:spPr>
            <a:xfrm rot="0">
              <a:off x="0" y="-76200"/>
              <a:ext cx="24358560" cy="3031067"/>
            </a:xfrm>
            <a:prstGeom prst="rect">
              <a:avLst/>
            </a:prstGeom>
          </p:spPr>
          <p:txBody>
            <a:bodyPr anchor="t" rtlCol="false" tIns="0" lIns="0" bIns="0" rIns="0">
              <a:spAutoFit/>
            </a:bodyPr>
            <a:lstStyle/>
            <a:p>
              <a:pPr algn="ctr">
                <a:lnSpc>
                  <a:spcPts val="9099"/>
                </a:lnSpc>
              </a:pPr>
              <a:r>
                <a:rPr lang="en-US" b="true" sz="6999">
                  <a:solidFill>
                    <a:srgbClr val="2A2E3A"/>
                  </a:solidFill>
                  <a:latin typeface="Klein Bold"/>
                  <a:ea typeface="Klein Bold"/>
                  <a:cs typeface="Klein Bold"/>
                  <a:sym typeface="Klein Bold"/>
                </a:rPr>
                <a:t> Experimental Setup for </a:t>
              </a:r>
              <a:r>
                <a:rPr lang="en-US" b="true" sz="6999">
                  <a:solidFill>
                    <a:srgbClr val="718BAB"/>
                  </a:solidFill>
                  <a:latin typeface="Klein Bold"/>
                  <a:ea typeface="Klein Bold"/>
                  <a:cs typeface="Klein Bold"/>
                  <a:sym typeface="Klein Bold"/>
                </a:rPr>
                <a:t>MAVS Framework</a:t>
              </a:r>
            </a:p>
          </p:txBody>
        </p:sp>
        <p:sp>
          <p:nvSpPr>
            <p:cNvPr name="TextBox 16" id="16"/>
            <p:cNvSpPr txBox="true"/>
            <p:nvPr/>
          </p:nvSpPr>
          <p:spPr>
            <a:xfrm rot="0">
              <a:off x="1183576" y="3215035"/>
              <a:ext cx="21991409" cy="707602"/>
            </a:xfrm>
            <a:prstGeom prst="rect">
              <a:avLst/>
            </a:prstGeom>
          </p:spPr>
          <p:txBody>
            <a:bodyPr anchor="t" rtlCol="false" tIns="0" lIns="0" bIns="0" rIns="0">
              <a:spAutoFit/>
            </a:bodyPr>
            <a:lstStyle/>
            <a:p>
              <a:pPr algn="ctr">
                <a:lnSpc>
                  <a:spcPts val="4479"/>
                </a:lnSpc>
              </a:pP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125919"/>
            <a:ext cx="18288000" cy="1161081"/>
            <a:chOff x="0" y="0"/>
            <a:chExt cx="4816593" cy="305799"/>
          </a:xfrm>
        </p:grpSpPr>
        <p:sp>
          <p:nvSpPr>
            <p:cNvPr name="Freeform 3" id="3"/>
            <p:cNvSpPr/>
            <p:nvPr/>
          </p:nvSpPr>
          <p:spPr>
            <a:xfrm flipH="false" flipV="false" rot="0">
              <a:off x="0" y="0"/>
              <a:ext cx="4816592" cy="305799"/>
            </a:xfrm>
            <a:custGeom>
              <a:avLst/>
              <a:gdLst/>
              <a:ahLst/>
              <a:cxnLst/>
              <a:rect r="r" b="b" t="t" l="l"/>
              <a:pathLst>
                <a:path h="305799" w="4816592">
                  <a:moveTo>
                    <a:pt x="0" y="0"/>
                  </a:moveTo>
                  <a:lnTo>
                    <a:pt x="4816592" y="0"/>
                  </a:lnTo>
                  <a:lnTo>
                    <a:pt x="4816592" y="305799"/>
                  </a:lnTo>
                  <a:lnTo>
                    <a:pt x="0" y="305799"/>
                  </a:lnTo>
                  <a:close/>
                </a:path>
              </a:pathLst>
            </a:custGeom>
            <a:solidFill>
              <a:srgbClr val="F4F4F4"/>
            </a:solidFill>
          </p:spPr>
        </p:sp>
        <p:sp>
          <p:nvSpPr>
            <p:cNvPr name="TextBox 4" id="4"/>
            <p:cNvSpPr txBox="true"/>
            <p:nvPr/>
          </p:nvSpPr>
          <p:spPr>
            <a:xfrm>
              <a:off x="0" y="-38100"/>
              <a:ext cx="4816593" cy="343899"/>
            </a:xfrm>
            <a:prstGeom prst="rect">
              <a:avLst/>
            </a:prstGeom>
          </p:spPr>
          <p:txBody>
            <a:bodyPr anchor="ctr" rtlCol="false" tIns="50800" lIns="50800" bIns="50800" rIns="50800"/>
            <a:lstStyle/>
            <a:p>
              <a:pPr algn="ctr">
                <a:lnSpc>
                  <a:spcPts val="2100"/>
                </a:lnSpc>
              </a:pPr>
            </a:p>
          </p:txBody>
        </p:sp>
      </p:grpSp>
      <p:sp>
        <p:nvSpPr>
          <p:cNvPr name="Freeform 5" id="5"/>
          <p:cNvSpPr/>
          <p:nvPr/>
        </p:nvSpPr>
        <p:spPr>
          <a:xfrm flipH="false" flipV="false" rot="0">
            <a:off x="737764" y="4197045"/>
            <a:ext cx="1523187" cy="1523187"/>
          </a:xfrm>
          <a:custGeom>
            <a:avLst/>
            <a:gdLst/>
            <a:ahLst/>
            <a:cxnLst/>
            <a:rect r="r" b="b" t="t" l="l"/>
            <a:pathLst>
              <a:path h="1523187" w="1523187">
                <a:moveTo>
                  <a:pt x="0" y="0"/>
                </a:moveTo>
                <a:lnTo>
                  <a:pt x="1523187" y="0"/>
                </a:lnTo>
                <a:lnTo>
                  <a:pt x="1523187" y="1523187"/>
                </a:lnTo>
                <a:lnTo>
                  <a:pt x="0" y="1523187"/>
                </a:lnTo>
                <a:lnTo>
                  <a:pt x="0" y="0"/>
                </a:lnTo>
                <a:close/>
              </a:path>
            </a:pathLst>
          </a:custGeom>
          <a:blipFill>
            <a:blip r:embed="rId2">
              <a:alphaModFix amt="44999"/>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895936" y="4355218"/>
            <a:ext cx="1206842" cy="1206842"/>
          </a:xfrm>
          <a:custGeom>
            <a:avLst/>
            <a:gdLst/>
            <a:ahLst/>
            <a:cxnLst/>
            <a:rect r="r" b="b" t="t" l="l"/>
            <a:pathLst>
              <a:path h="1206842" w="1206842">
                <a:moveTo>
                  <a:pt x="0" y="0"/>
                </a:moveTo>
                <a:lnTo>
                  <a:pt x="1206843" y="0"/>
                </a:lnTo>
                <a:lnTo>
                  <a:pt x="1206843" y="1206842"/>
                </a:lnTo>
                <a:lnTo>
                  <a:pt x="0" y="120684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321440" y="4721703"/>
            <a:ext cx="355835" cy="473873"/>
          </a:xfrm>
          <a:custGeom>
            <a:avLst/>
            <a:gdLst/>
            <a:ahLst/>
            <a:cxnLst/>
            <a:rect r="r" b="b" t="t" l="l"/>
            <a:pathLst>
              <a:path h="473873" w="355835">
                <a:moveTo>
                  <a:pt x="0" y="0"/>
                </a:moveTo>
                <a:lnTo>
                  <a:pt x="355835" y="0"/>
                </a:lnTo>
                <a:lnTo>
                  <a:pt x="355835" y="473872"/>
                </a:lnTo>
                <a:lnTo>
                  <a:pt x="0" y="47387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2434944" y="3585179"/>
            <a:ext cx="3850369" cy="496899"/>
          </a:xfrm>
          <a:prstGeom prst="rect">
            <a:avLst/>
          </a:prstGeom>
        </p:spPr>
        <p:txBody>
          <a:bodyPr anchor="t" rtlCol="false" tIns="0" lIns="0" bIns="0" rIns="0">
            <a:spAutoFit/>
          </a:bodyPr>
          <a:lstStyle/>
          <a:p>
            <a:pPr algn="l" marL="0" indent="0" lvl="0">
              <a:lnSpc>
                <a:spcPts val="3812"/>
              </a:lnSpc>
              <a:spcBef>
                <a:spcPct val="0"/>
              </a:spcBef>
            </a:pPr>
          </a:p>
        </p:txBody>
      </p:sp>
      <p:sp>
        <p:nvSpPr>
          <p:cNvPr name="TextBox 9" id="9"/>
          <p:cNvSpPr txBox="true"/>
          <p:nvPr/>
        </p:nvSpPr>
        <p:spPr>
          <a:xfrm rot="0">
            <a:off x="2434944" y="3825094"/>
            <a:ext cx="6709056" cy="2464004"/>
          </a:xfrm>
          <a:prstGeom prst="rect">
            <a:avLst/>
          </a:prstGeom>
        </p:spPr>
        <p:txBody>
          <a:bodyPr anchor="t" rtlCol="false" tIns="0" lIns="0" bIns="0" rIns="0">
            <a:spAutoFit/>
          </a:bodyPr>
          <a:lstStyle/>
          <a:p>
            <a:pPr algn="l" marL="0" indent="0" lvl="0">
              <a:lnSpc>
                <a:spcPts val="4888"/>
              </a:lnSpc>
              <a:spcBef>
                <a:spcPct val="0"/>
              </a:spcBef>
            </a:pPr>
            <a:r>
              <a:rPr lang="en-US" sz="3491">
                <a:solidFill>
                  <a:srgbClr val="2A2E3A"/>
                </a:solidFill>
                <a:latin typeface="Helios"/>
                <a:ea typeface="Helios"/>
                <a:cs typeface="Helios"/>
                <a:sym typeface="Helios"/>
              </a:rPr>
              <a:t>Node : Each news article is represented as a node. Users who retweeted the news are the leaf nodes</a:t>
            </a:r>
          </a:p>
        </p:txBody>
      </p:sp>
      <p:sp>
        <p:nvSpPr>
          <p:cNvPr name="Freeform 10" id="10"/>
          <p:cNvSpPr/>
          <p:nvPr/>
        </p:nvSpPr>
        <p:spPr>
          <a:xfrm flipH="false" flipV="false" rot="0">
            <a:off x="737764" y="6889326"/>
            <a:ext cx="1654975" cy="1654975"/>
          </a:xfrm>
          <a:custGeom>
            <a:avLst/>
            <a:gdLst/>
            <a:ahLst/>
            <a:cxnLst/>
            <a:rect r="r" b="b" t="t" l="l"/>
            <a:pathLst>
              <a:path h="1654975" w="1654975">
                <a:moveTo>
                  <a:pt x="0" y="0"/>
                </a:moveTo>
                <a:lnTo>
                  <a:pt x="1654975" y="0"/>
                </a:lnTo>
                <a:lnTo>
                  <a:pt x="1654975" y="1654976"/>
                </a:lnTo>
                <a:lnTo>
                  <a:pt x="0" y="1654976"/>
                </a:lnTo>
                <a:lnTo>
                  <a:pt x="0" y="0"/>
                </a:lnTo>
                <a:close/>
              </a:path>
            </a:pathLst>
          </a:custGeom>
          <a:blipFill>
            <a:blip r:embed="rId2">
              <a:alphaModFix amt="44999"/>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909622" y="7061184"/>
            <a:ext cx="1311260" cy="1311260"/>
          </a:xfrm>
          <a:custGeom>
            <a:avLst/>
            <a:gdLst/>
            <a:ahLst/>
            <a:cxnLst/>
            <a:rect r="r" b="b" t="t" l="l"/>
            <a:pathLst>
              <a:path h="1311260" w="1311260">
                <a:moveTo>
                  <a:pt x="0" y="0"/>
                </a:moveTo>
                <a:lnTo>
                  <a:pt x="1311260" y="0"/>
                </a:lnTo>
                <a:lnTo>
                  <a:pt x="1311260" y="1311260"/>
                </a:lnTo>
                <a:lnTo>
                  <a:pt x="0" y="131126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0">
            <a:off x="1371940" y="7459378"/>
            <a:ext cx="386623" cy="514873"/>
          </a:xfrm>
          <a:custGeom>
            <a:avLst/>
            <a:gdLst/>
            <a:ahLst/>
            <a:cxnLst/>
            <a:rect r="r" b="b" t="t" l="l"/>
            <a:pathLst>
              <a:path h="514873" w="386623">
                <a:moveTo>
                  <a:pt x="0" y="0"/>
                </a:moveTo>
                <a:lnTo>
                  <a:pt x="386623" y="0"/>
                </a:lnTo>
                <a:lnTo>
                  <a:pt x="386623" y="514873"/>
                </a:lnTo>
                <a:lnTo>
                  <a:pt x="0" y="51487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3" id="13"/>
          <p:cNvSpPr txBox="true"/>
          <p:nvPr/>
        </p:nvSpPr>
        <p:spPr>
          <a:xfrm rot="0">
            <a:off x="2987679" y="6360715"/>
            <a:ext cx="4183509" cy="528718"/>
          </a:xfrm>
          <a:prstGeom prst="rect">
            <a:avLst/>
          </a:prstGeom>
        </p:spPr>
        <p:txBody>
          <a:bodyPr anchor="t" rtlCol="false" tIns="0" lIns="0" bIns="0" rIns="0">
            <a:spAutoFit/>
          </a:bodyPr>
          <a:lstStyle/>
          <a:p>
            <a:pPr algn="l" marL="0" indent="0" lvl="0">
              <a:lnSpc>
                <a:spcPts val="4142"/>
              </a:lnSpc>
              <a:spcBef>
                <a:spcPct val="0"/>
              </a:spcBef>
            </a:pPr>
          </a:p>
        </p:txBody>
      </p:sp>
      <p:sp>
        <p:nvSpPr>
          <p:cNvPr name="TextBox 14" id="14"/>
          <p:cNvSpPr txBox="true"/>
          <p:nvPr/>
        </p:nvSpPr>
        <p:spPr>
          <a:xfrm rot="0">
            <a:off x="2493014" y="6756250"/>
            <a:ext cx="6245061" cy="1844929"/>
          </a:xfrm>
          <a:prstGeom prst="rect">
            <a:avLst/>
          </a:prstGeom>
        </p:spPr>
        <p:txBody>
          <a:bodyPr anchor="t" rtlCol="false" tIns="0" lIns="0" bIns="0" rIns="0">
            <a:spAutoFit/>
          </a:bodyPr>
          <a:lstStyle/>
          <a:p>
            <a:pPr algn="l" marL="0" indent="0" lvl="0">
              <a:lnSpc>
                <a:spcPts val="4885"/>
              </a:lnSpc>
              <a:spcBef>
                <a:spcPct val="0"/>
              </a:spcBef>
            </a:pPr>
            <a:r>
              <a:rPr lang="en-US" sz="3489">
                <a:solidFill>
                  <a:srgbClr val="2A2E3A"/>
                </a:solidFill>
                <a:latin typeface="Helios"/>
                <a:ea typeface="Helios"/>
                <a:cs typeface="Helios"/>
                <a:sym typeface="Helios"/>
              </a:rPr>
              <a:t>Edge: Users are connected to each other if one retweeted the other.</a:t>
            </a:r>
          </a:p>
        </p:txBody>
      </p:sp>
      <p:grpSp>
        <p:nvGrpSpPr>
          <p:cNvPr name="Group 15" id="15"/>
          <p:cNvGrpSpPr/>
          <p:nvPr/>
        </p:nvGrpSpPr>
        <p:grpSpPr>
          <a:xfrm rot="0">
            <a:off x="2493014" y="970022"/>
            <a:ext cx="13049553" cy="1789453"/>
            <a:chOff x="0" y="0"/>
            <a:chExt cx="17399404" cy="2385937"/>
          </a:xfrm>
        </p:grpSpPr>
        <p:sp>
          <p:nvSpPr>
            <p:cNvPr name="TextBox 16" id="16"/>
            <p:cNvSpPr txBox="true"/>
            <p:nvPr/>
          </p:nvSpPr>
          <p:spPr>
            <a:xfrm rot="0">
              <a:off x="0" y="-76200"/>
              <a:ext cx="17399404" cy="1494367"/>
            </a:xfrm>
            <a:prstGeom prst="rect">
              <a:avLst/>
            </a:prstGeom>
          </p:spPr>
          <p:txBody>
            <a:bodyPr anchor="t" rtlCol="false" tIns="0" lIns="0" bIns="0" rIns="0">
              <a:spAutoFit/>
            </a:bodyPr>
            <a:lstStyle/>
            <a:p>
              <a:pPr algn="ctr">
                <a:lnSpc>
                  <a:spcPts val="9099"/>
                </a:lnSpc>
              </a:pPr>
              <a:r>
                <a:rPr lang="en-US" b="true" sz="6999">
                  <a:solidFill>
                    <a:srgbClr val="2A2E3A"/>
                  </a:solidFill>
                  <a:latin typeface="Klein Bold"/>
                  <a:ea typeface="Klein Bold"/>
                  <a:cs typeface="Klein Bold"/>
                  <a:sym typeface="Klein Bold"/>
                </a:rPr>
                <a:t>Description of </a:t>
              </a:r>
              <a:r>
                <a:rPr lang="en-US" b="true" sz="6999">
                  <a:solidFill>
                    <a:srgbClr val="718BAB"/>
                  </a:solidFill>
                  <a:latin typeface="Klein Bold"/>
                  <a:ea typeface="Klein Bold"/>
                  <a:cs typeface="Klein Bold"/>
                  <a:sym typeface="Klein Bold"/>
                </a:rPr>
                <a:t>GNN</a:t>
              </a:r>
              <a:r>
                <a:rPr lang="en-US" b="true" sz="6999">
                  <a:solidFill>
                    <a:srgbClr val="718BAB"/>
                  </a:solidFill>
                  <a:latin typeface="Klein Bold"/>
                  <a:ea typeface="Klein Bold"/>
                  <a:cs typeface="Klein Bold"/>
                  <a:sym typeface="Klein Bold"/>
                </a:rPr>
                <a:t> </a:t>
              </a:r>
            </a:p>
          </p:txBody>
        </p:sp>
        <p:sp>
          <p:nvSpPr>
            <p:cNvPr name="TextBox 17" id="17"/>
            <p:cNvSpPr txBox="true"/>
            <p:nvPr/>
          </p:nvSpPr>
          <p:spPr>
            <a:xfrm rot="0">
              <a:off x="845432" y="1678335"/>
              <a:ext cx="15708540" cy="707602"/>
            </a:xfrm>
            <a:prstGeom prst="rect">
              <a:avLst/>
            </a:prstGeom>
          </p:spPr>
          <p:txBody>
            <a:bodyPr anchor="t" rtlCol="false" tIns="0" lIns="0" bIns="0" rIns="0">
              <a:spAutoFit/>
            </a:bodyPr>
            <a:lstStyle/>
            <a:p>
              <a:pPr algn="ctr">
                <a:lnSpc>
                  <a:spcPts val="4479"/>
                </a:lnSpc>
              </a:pPr>
            </a:p>
          </p:txBody>
        </p:sp>
      </p:grpSp>
      <p:sp>
        <p:nvSpPr>
          <p:cNvPr name="Freeform 18" id="18"/>
          <p:cNvSpPr/>
          <p:nvPr/>
        </p:nvSpPr>
        <p:spPr>
          <a:xfrm flipH="false" flipV="false" rot="0">
            <a:off x="9232739" y="2166613"/>
            <a:ext cx="8045641" cy="5953774"/>
          </a:xfrm>
          <a:custGeom>
            <a:avLst/>
            <a:gdLst/>
            <a:ahLst/>
            <a:cxnLst/>
            <a:rect r="r" b="b" t="t" l="l"/>
            <a:pathLst>
              <a:path h="5953774" w="8045641">
                <a:moveTo>
                  <a:pt x="0" y="0"/>
                </a:moveTo>
                <a:lnTo>
                  <a:pt x="8045641" y="0"/>
                </a:lnTo>
                <a:lnTo>
                  <a:pt x="8045641" y="5953774"/>
                </a:lnTo>
                <a:lnTo>
                  <a:pt x="0" y="5953774"/>
                </a:lnTo>
                <a:lnTo>
                  <a:pt x="0" y="0"/>
                </a:lnTo>
                <a:close/>
              </a:path>
            </a:pathLst>
          </a:custGeom>
          <a:blipFill>
            <a:blip r:embed="rId8"/>
            <a:stretch>
              <a:fillRect l="0" t="0" r="0" b="0"/>
            </a:stretch>
          </a:blipFill>
        </p:spPr>
      </p:sp>
      <p:sp>
        <p:nvSpPr>
          <p:cNvPr name="TextBox 19" id="19"/>
          <p:cNvSpPr txBox="true"/>
          <p:nvPr/>
        </p:nvSpPr>
        <p:spPr>
          <a:xfrm rot="0">
            <a:off x="8662682" y="8181769"/>
            <a:ext cx="11398473" cy="370788"/>
          </a:xfrm>
          <a:prstGeom prst="rect">
            <a:avLst/>
          </a:prstGeom>
        </p:spPr>
        <p:txBody>
          <a:bodyPr anchor="t" rtlCol="false" tIns="0" lIns="0" bIns="0" rIns="0">
            <a:spAutoFit/>
          </a:bodyPr>
          <a:lstStyle/>
          <a:p>
            <a:pPr algn="just">
              <a:lnSpc>
                <a:spcPts val="2995"/>
              </a:lnSpc>
              <a:spcBef>
                <a:spcPct val="0"/>
              </a:spcBef>
            </a:pPr>
            <a:r>
              <a:rPr lang="en-US" b="true" sz="2304">
                <a:solidFill>
                  <a:srgbClr val="000000"/>
                </a:solidFill>
                <a:latin typeface="Klein Bold"/>
                <a:ea typeface="Klein Bold"/>
                <a:cs typeface="Klein Bold"/>
                <a:sym typeface="Klein Bold"/>
              </a:rPr>
              <a:t>Fig 3.</a:t>
            </a:r>
            <a:r>
              <a:rPr lang="en-US" sz="2304">
                <a:solidFill>
                  <a:srgbClr val="000000"/>
                </a:solidFill>
                <a:latin typeface="Klein"/>
                <a:ea typeface="Klein"/>
                <a:cs typeface="Klein"/>
                <a:sym typeface="Klein"/>
              </a:rPr>
              <a:t>  Node representing news and leaf nodes representing users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71060" y="518940"/>
            <a:ext cx="15544980" cy="1310040"/>
            <a:chOff x="0" y="0"/>
            <a:chExt cx="20726640" cy="1746720"/>
          </a:xfrm>
        </p:grpSpPr>
        <p:sp>
          <p:nvSpPr>
            <p:cNvPr name="Freeform 3" id="3"/>
            <p:cNvSpPr/>
            <p:nvPr/>
          </p:nvSpPr>
          <p:spPr>
            <a:xfrm flipH="false" flipV="false" rot="0">
              <a:off x="0" y="0"/>
              <a:ext cx="20726640" cy="1746720"/>
            </a:xfrm>
            <a:custGeom>
              <a:avLst/>
              <a:gdLst/>
              <a:ahLst/>
              <a:cxnLst/>
              <a:rect r="r" b="b" t="t" l="l"/>
              <a:pathLst>
                <a:path h="1746720" w="20726640">
                  <a:moveTo>
                    <a:pt x="0" y="0"/>
                  </a:moveTo>
                  <a:lnTo>
                    <a:pt x="20726640" y="0"/>
                  </a:lnTo>
                  <a:lnTo>
                    <a:pt x="20726640" y="1746720"/>
                  </a:lnTo>
                  <a:lnTo>
                    <a:pt x="0" y="1746720"/>
                  </a:lnTo>
                  <a:close/>
                </a:path>
              </a:pathLst>
            </a:custGeom>
            <a:solidFill>
              <a:srgbClr val="000000">
                <a:alpha val="0"/>
              </a:srgbClr>
            </a:solidFill>
          </p:spPr>
        </p:sp>
        <p:sp>
          <p:nvSpPr>
            <p:cNvPr name="TextBox 4" id="4"/>
            <p:cNvSpPr txBox="true"/>
            <p:nvPr/>
          </p:nvSpPr>
          <p:spPr>
            <a:xfrm>
              <a:off x="0" y="-104775"/>
              <a:ext cx="20726640" cy="1851495"/>
            </a:xfrm>
            <a:prstGeom prst="rect">
              <a:avLst/>
            </a:prstGeom>
          </p:spPr>
          <p:txBody>
            <a:bodyPr anchor="ctr" rtlCol="false" tIns="0" lIns="0" bIns="0" rIns="0"/>
            <a:lstStyle/>
            <a:p>
              <a:pPr algn="ctr">
                <a:lnSpc>
                  <a:spcPts val="6480"/>
                </a:lnSpc>
              </a:pPr>
            </a:p>
          </p:txBody>
        </p:sp>
      </p:grpSp>
      <p:grpSp>
        <p:nvGrpSpPr>
          <p:cNvPr name="Group 5" id="5"/>
          <p:cNvGrpSpPr/>
          <p:nvPr/>
        </p:nvGrpSpPr>
        <p:grpSpPr>
          <a:xfrm rot="0">
            <a:off x="13868280" y="9601200"/>
            <a:ext cx="3810240" cy="685800"/>
            <a:chOff x="0" y="0"/>
            <a:chExt cx="5080320" cy="914400"/>
          </a:xfrm>
        </p:grpSpPr>
        <p:sp>
          <p:nvSpPr>
            <p:cNvPr name="Freeform 6" id="6"/>
            <p:cNvSpPr/>
            <p:nvPr/>
          </p:nvSpPr>
          <p:spPr>
            <a:xfrm flipH="false" flipV="false" rot="0">
              <a:off x="0" y="0"/>
              <a:ext cx="5080320" cy="914400"/>
            </a:xfrm>
            <a:custGeom>
              <a:avLst/>
              <a:gdLst/>
              <a:ahLst/>
              <a:cxnLst/>
              <a:rect r="r" b="b" t="t" l="l"/>
              <a:pathLst>
                <a:path h="914400" w="5080320">
                  <a:moveTo>
                    <a:pt x="0" y="0"/>
                  </a:moveTo>
                  <a:lnTo>
                    <a:pt x="5080320" y="0"/>
                  </a:lnTo>
                  <a:lnTo>
                    <a:pt x="5080320" y="914400"/>
                  </a:lnTo>
                  <a:lnTo>
                    <a:pt x="0" y="914400"/>
                  </a:lnTo>
                  <a:close/>
                </a:path>
              </a:pathLst>
            </a:custGeom>
            <a:solidFill>
              <a:srgbClr val="000000">
                <a:alpha val="0"/>
              </a:srgbClr>
            </a:solidFill>
          </p:spPr>
        </p:sp>
        <p:sp>
          <p:nvSpPr>
            <p:cNvPr name="TextBox 7" id="7"/>
            <p:cNvSpPr txBox="true"/>
            <p:nvPr/>
          </p:nvSpPr>
          <p:spPr>
            <a:xfrm>
              <a:off x="0" y="-38100"/>
              <a:ext cx="5080320" cy="952500"/>
            </a:xfrm>
            <a:prstGeom prst="rect">
              <a:avLst/>
            </a:prstGeom>
          </p:spPr>
          <p:txBody>
            <a:bodyPr anchor="t" rtlCol="false" tIns="0" lIns="0" bIns="0" rIns="0"/>
            <a:lstStyle/>
            <a:p>
              <a:pPr algn="r">
                <a:lnSpc>
                  <a:spcPts val="2160"/>
                </a:lnSpc>
              </a:pPr>
              <a:r>
                <a:rPr lang="en-US" sz="1800" spc="-1">
                  <a:solidFill>
                    <a:srgbClr val="CC6600"/>
                  </a:solidFill>
                  <a:latin typeface="Arial"/>
                  <a:ea typeface="Arial"/>
                  <a:cs typeface="Arial"/>
                  <a:sym typeface="Arial"/>
                </a:rPr>
                <a:t>*</a:t>
              </a:r>
            </a:p>
          </p:txBody>
        </p:sp>
      </p:grpSp>
      <p:grpSp>
        <p:nvGrpSpPr>
          <p:cNvPr name="Group 8" id="8"/>
          <p:cNvGrpSpPr/>
          <p:nvPr/>
        </p:nvGrpSpPr>
        <p:grpSpPr>
          <a:xfrm rot="0">
            <a:off x="6248340" y="9601200"/>
            <a:ext cx="5791500" cy="685800"/>
            <a:chOff x="0" y="0"/>
            <a:chExt cx="7722000" cy="914400"/>
          </a:xfrm>
        </p:grpSpPr>
        <p:sp>
          <p:nvSpPr>
            <p:cNvPr name="Freeform 9" id="9"/>
            <p:cNvSpPr/>
            <p:nvPr/>
          </p:nvSpPr>
          <p:spPr>
            <a:xfrm flipH="false" flipV="false" rot="0">
              <a:off x="0" y="0"/>
              <a:ext cx="7722000" cy="914400"/>
            </a:xfrm>
            <a:custGeom>
              <a:avLst/>
              <a:gdLst/>
              <a:ahLst/>
              <a:cxnLst/>
              <a:rect r="r" b="b" t="t" l="l"/>
              <a:pathLst>
                <a:path h="914400" w="7722000">
                  <a:moveTo>
                    <a:pt x="0" y="0"/>
                  </a:moveTo>
                  <a:lnTo>
                    <a:pt x="7722000" y="0"/>
                  </a:lnTo>
                  <a:lnTo>
                    <a:pt x="7722000" y="914400"/>
                  </a:lnTo>
                  <a:lnTo>
                    <a:pt x="0" y="914400"/>
                  </a:lnTo>
                  <a:close/>
                </a:path>
              </a:pathLst>
            </a:custGeom>
            <a:solidFill>
              <a:srgbClr val="000000">
                <a:alpha val="0"/>
              </a:srgbClr>
            </a:solidFill>
          </p:spPr>
        </p:sp>
        <p:sp>
          <p:nvSpPr>
            <p:cNvPr name="TextBox 10" id="10"/>
            <p:cNvSpPr txBox="true"/>
            <p:nvPr/>
          </p:nvSpPr>
          <p:spPr>
            <a:xfrm>
              <a:off x="0" y="-47625"/>
              <a:ext cx="7722000" cy="962025"/>
            </a:xfrm>
            <a:prstGeom prst="rect">
              <a:avLst/>
            </a:prstGeom>
          </p:spPr>
          <p:txBody>
            <a:bodyPr anchor="t" rtlCol="false" tIns="0" lIns="0" bIns="0" rIns="0"/>
            <a:lstStyle/>
            <a:p>
              <a:pPr algn="ctr">
                <a:lnSpc>
                  <a:spcPts val="2520"/>
                </a:lnSpc>
              </a:pPr>
              <a:r>
                <a:rPr lang="en-US" sz="2100" spc="-1">
                  <a:solidFill>
                    <a:srgbClr val="CC6600"/>
                  </a:solidFill>
                  <a:latin typeface="Times New Roman"/>
                  <a:ea typeface="Times New Roman"/>
                  <a:cs typeface="Times New Roman"/>
                  <a:sym typeface="Times New Roman"/>
                </a:rPr>
                <a:t>NIT Delhi</a:t>
              </a:r>
            </a:p>
          </p:txBody>
        </p:sp>
      </p:grpSp>
      <p:sp>
        <p:nvSpPr>
          <p:cNvPr name="Freeform 11" id="11"/>
          <p:cNvSpPr/>
          <p:nvPr/>
        </p:nvSpPr>
        <p:spPr>
          <a:xfrm flipH="false" flipV="false" rot="0">
            <a:off x="3215462" y="2045824"/>
            <a:ext cx="11856175" cy="6327753"/>
          </a:xfrm>
          <a:custGeom>
            <a:avLst/>
            <a:gdLst/>
            <a:ahLst/>
            <a:cxnLst/>
            <a:rect r="r" b="b" t="t" l="l"/>
            <a:pathLst>
              <a:path h="6327753" w="11856175">
                <a:moveTo>
                  <a:pt x="0" y="0"/>
                </a:moveTo>
                <a:lnTo>
                  <a:pt x="11856176" y="0"/>
                </a:lnTo>
                <a:lnTo>
                  <a:pt x="11856176" y="6327753"/>
                </a:lnTo>
                <a:lnTo>
                  <a:pt x="0" y="6327753"/>
                </a:lnTo>
                <a:lnTo>
                  <a:pt x="0" y="0"/>
                </a:lnTo>
                <a:close/>
              </a:path>
            </a:pathLst>
          </a:custGeom>
          <a:blipFill>
            <a:blip r:embed="rId2"/>
            <a:stretch>
              <a:fillRect l="-231" t="0" r="-231" b="0"/>
            </a:stretch>
          </a:blipFill>
          <a:ln w="38100" cap="sq">
            <a:solidFill>
              <a:srgbClr val="000000"/>
            </a:solidFill>
            <a:prstDash val="solid"/>
            <a:miter/>
          </a:ln>
        </p:spPr>
      </p:sp>
      <p:sp>
        <p:nvSpPr>
          <p:cNvPr name="TextBox 12" id="12"/>
          <p:cNvSpPr txBox="true"/>
          <p:nvPr/>
        </p:nvSpPr>
        <p:spPr>
          <a:xfrm rot="0">
            <a:off x="144326" y="8533765"/>
            <a:ext cx="17999348" cy="724535"/>
          </a:xfrm>
          <a:prstGeom prst="rect">
            <a:avLst/>
          </a:prstGeom>
        </p:spPr>
        <p:txBody>
          <a:bodyPr anchor="t" rtlCol="false" tIns="0" lIns="0" bIns="0" rIns="0">
            <a:spAutoFit/>
          </a:bodyPr>
          <a:lstStyle/>
          <a:p>
            <a:pPr algn="just">
              <a:lnSpc>
                <a:spcPts val="2859"/>
              </a:lnSpc>
              <a:spcBef>
                <a:spcPct val="0"/>
              </a:spcBef>
            </a:pPr>
            <a:r>
              <a:rPr lang="en-US" b="true" sz="2199">
                <a:solidFill>
                  <a:srgbClr val="000000"/>
                </a:solidFill>
                <a:latin typeface="Klein Bold"/>
                <a:ea typeface="Klein Bold"/>
                <a:cs typeface="Klein Bold"/>
                <a:sym typeface="Klein Bold"/>
              </a:rPr>
              <a:t>Fig 4.</a:t>
            </a:r>
            <a:r>
              <a:rPr lang="en-US" sz="2199">
                <a:solidFill>
                  <a:srgbClr val="000000"/>
                </a:solidFill>
                <a:latin typeface="Klein"/>
                <a:ea typeface="Klein"/>
                <a:cs typeface="Klein"/>
                <a:sym typeface="Klein"/>
              </a:rPr>
              <a:t> </a:t>
            </a:r>
            <a:r>
              <a:rPr lang="en-US" sz="2199">
                <a:solidFill>
                  <a:srgbClr val="000000"/>
                </a:solidFill>
                <a:latin typeface="Klein"/>
                <a:ea typeface="Klein"/>
                <a:cs typeface="Klein"/>
                <a:sym typeface="Klein"/>
              </a:rPr>
              <a:t>The test accuracy trend shows that the GNN model performs well under normal conditions with accuracy stabilizing</a:t>
            </a:r>
          </a:p>
          <a:p>
            <a:pPr algn="just">
              <a:lnSpc>
                <a:spcPts val="2859"/>
              </a:lnSpc>
              <a:spcBef>
                <a:spcPct val="0"/>
              </a:spcBef>
            </a:pPr>
            <a:r>
              <a:rPr lang="en-US" sz="2199">
                <a:solidFill>
                  <a:srgbClr val="000000"/>
                </a:solidFill>
                <a:latin typeface="Klein"/>
                <a:ea typeface="Klein"/>
                <a:cs typeface="Klein"/>
                <a:sym typeface="Klein"/>
              </a:rPr>
              <a:t>at 90% and the loss curves further emphasize this trend, where both training and test losses converge smoothly during training.</a:t>
            </a:r>
          </a:p>
        </p:txBody>
      </p:sp>
      <p:grpSp>
        <p:nvGrpSpPr>
          <p:cNvPr name="Group 13" id="13"/>
          <p:cNvGrpSpPr/>
          <p:nvPr/>
        </p:nvGrpSpPr>
        <p:grpSpPr>
          <a:xfrm rot="0">
            <a:off x="328781" y="9332980"/>
            <a:ext cx="12572537" cy="1517255"/>
            <a:chOff x="0" y="0"/>
            <a:chExt cx="16763383" cy="2023007"/>
          </a:xfrm>
        </p:grpSpPr>
        <p:sp>
          <p:nvSpPr>
            <p:cNvPr name="TextBox 14" id="14"/>
            <p:cNvSpPr txBox="true"/>
            <p:nvPr/>
          </p:nvSpPr>
          <p:spPr>
            <a:xfrm rot="0">
              <a:off x="0" y="-76200"/>
              <a:ext cx="16763383" cy="1396846"/>
            </a:xfrm>
            <a:prstGeom prst="rect">
              <a:avLst/>
            </a:prstGeom>
          </p:spPr>
          <p:txBody>
            <a:bodyPr anchor="t" rtlCol="false" tIns="0" lIns="0" bIns="0" rIns="0">
              <a:spAutoFit/>
            </a:bodyPr>
            <a:lstStyle/>
            <a:p>
              <a:pPr algn="ctr">
                <a:lnSpc>
                  <a:spcPts val="8516"/>
                </a:lnSpc>
              </a:pPr>
            </a:p>
          </p:txBody>
        </p:sp>
        <p:sp>
          <p:nvSpPr>
            <p:cNvPr name="TextBox 15" id="15"/>
            <p:cNvSpPr txBox="true"/>
            <p:nvPr/>
          </p:nvSpPr>
          <p:spPr>
            <a:xfrm rot="0">
              <a:off x="814528" y="1597442"/>
              <a:ext cx="15134327" cy="425565"/>
            </a:xfrm>
            <a:prstGeom prst="rect">
              <a:avLst/>
            </a:prstGeom>
          </p:spPr>
          <p:txBody>
            <a:bodyPr anchor="t" rtlCol="false" tIns="0" lIns="0" bIns="0" rIns="0">
              <a:spAutoFit/>
            </a:bodyPr>
            <a:lstStyle/>
            <a:p>
              <a:pPr algn="ctr">
                <a:lnSpc>
                  <a:spcPts val="2697"/>
                </a:lnSpc>
              </a:pPr>
            </a:p>
          </p:txBody>
        </p:sp>
      </p:grpSp>
      <p:grpSp>
        <p:nvGrpSpPr>
          <p:cNvPr name="Group 16" id="16"/>
          <p:cNvGrpSpPr/>
          <p:nvPr/>
        </p:nvGrpSpPr>
        <p:grpSpPr>
          <a:xfrm rot="0">
            <a:off x="2507321" y="426340"/>
            <a:ext cx="13049553" cy="1789453"/>
            <a:chOff x="0" y="0"/>
            <a:chExt cx="17399404" cy="2385937"/>
          </a:xfrm>
        </p:grpSpPr>
        <p:sp>
          <p:nvSpPr>
            <p:cNvPr name="TextBox 17" id="17"/>
            <p:cNvSpPr txBox="true"/>
            <p:nvPr/>
          </p:nvSpPr>
          <p:spPr>
            <a:xfrm rot="0">
              <a:off x="0" y="-76200"/>
              <a:ext cx="17399404" cy="1494367"/>
            </a:xfrm>
            <a:prstGeom prst="rect">
              <a:avLst/>
            </a:prstGeom>
          </p:spPr>
          <p:txBody>
            <a:bodyPr anchor="t" rtlCol="false" tIns="0" lIns="0" bIns="0" rIns="0">
              <a:spAutoFit/>
            </a:bodyPr>
            <a:lstStyle/>
            <a:p>
              <a:pPr algn="ctr">
                <a:lnSpc>
                  <a:spcPts val="9099"/>
                </a:lnSpc>
              </a:pPr>
              <a:r>
                <a:rPr lang="en-US" b="true" sz="6999">
                  <a:solidFill>
                    <a:srgbClr val="2A2E3A"/>
                  </a:solidFill>
                  <a:latin typeface="Klein Bold"/>
                  <a:ea typeface="Klein Bold"/>
                  <a:cs typeface="Klein Bold"/>
                  <a:sym typeface="Klein Bold"/>
                </a:rPr>
                <a:t>Training of </a:t>
              </a:r>
              <a:r>
                <a:rPr lang="en-US" b="true" sz="6999">
                  <a:solidFill>
                    <a:srgbClr val="718BAB"/>
                  </a:solidFill>
                  <a:latin typeface="Klein Bold"/>
                  <a:ea typeface="Klein Bold"/>
                  <a:cs typeface="Klein Bold"/>
                  <a:sym typeface="Klein Bold"/>
                </a:rPr>
                <a:t>GNN</a:t>
              </a:r>
              <a:r>
                <a:rPr lang="en-US" b="true" sz="6999">
                  <a:solidFill>
                    <a:srgbClr val="718BAB"/>
                  </a:solidFill>
                  <a:latin typeface="Klein Bold"/>
                  <a:ea typeface="Klein Bold"/>
                  <a:cs typeface="Klein Bold"/>
                  <a:sym typeface="Klein Bold"/>
                </a:rPr>
                <a:t> </a:t>
              </a:r>
            </a:p>
          </p:txBody>
        </p:sp>
        <p:sp>
          <p:nvSpPr>
            <p:cNvPr name="TextBox 18" id="18"/>
            <p:cNvSpPr txBox="true"/>
            <p:nvPr/>
          </p:nvSpPr>
          <p:spPr>
            <a:xfrm rot="0">
              <a:off x="845432" y="1678335"/>
              <a:ext cx="15708540" cy="707602"/>
            </a:xfrm>
            <a:prstGeom prst="rect">
              <a:avLst/>
            </a:prstGeom>
          </p:spPr>
          <p:txBody>
            <a:bodyPr anchor="t" rtlCol="false" tIns="0" lIns="0" bIns="0" rIns="0">
              <a:spAutoFit/>
            </a:bodyPr>
            <a:lstStyle/>
            <a:p>
              <a:pPr algn="ctr">
                <a:lnSpc>
                  <a:spcPts val="4479"/>
                </a:lnSpc>
              </a:pP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868280" y="9601200"/>
            <a:ext cx="3810240" cy="685800"/>
            <a:chOff x="0" y="0"/>
            <a:chExt cx="5080320" cy="914400"/>
          </a:xfrm>
        </p:grpSpPr>
        <p:sp>
          <p:nvSpPr>
            <p:cNvPr name="Freeform 3" id="3"/>
            <p:cNvSpPr/>
            <p:nvPr/>
          </p:nvSpPr>
          <p:spPr>
            <a:xfrm flipH="false" flipV="false" rot="0">
              <a:off x="0" y="0"/>
              <a:ext cx="5080320" cy="914400"/>
            </a:xfrm>
            <a:custGeom>
              <a:avLst/>
              <a:gdLst/>
              <a:ahLst/>
              <a:cxnLst/>
              <a:rect r="r" b="b" t="t" l="l"/>
              <a:pathLst>
                <a:path h="914400" w="5080320">
                  <a:moveTo>
                    <a:pt x="0" y="0"/>
                  </a:moveTo>
                  <a:lnTo>
                    <a:pt x="5080320" y="0"/>
                  </a:lnTo>
                  <a:lnTo>
                    <a:pt x="5080320" y="914400"/>
                  </a:lnTo>
                  <a:lnTo>
                    <a:pt x="0" y="914400"/>
                  </a:lnTo>
                  <a:close/>
                </a:path>
              </a:pathLst>
            </a:custGeom>
            <a:solidFill>
              <a:srgbClr val="000000">
                <a:alpha val="0"/>
              </a:srgbClr>
            </a:solidFill>
          </p:spPr>
        </p:sp>
        <p:sp>
          <p:nvSpPr>
            <p:cNvPr name="TextBox 4" id="4"/>
            <p:cNvSpPr txBox="true"/>
            <p:nvPr/>
          </p:nvSpPr>
          <p:spPr>
            <a:xfrm>
              <a:off x="0" y="-38100"/>
              <a:ext cx="5080320" cy="952500"/>
            </a:xfrm>
            <a:prstGeom prst="rect">
              <a:avLst/>
            </a:prstGeom>
          </p:spPr>
          <p:txBody>
            <a:bodyPr anchor="t" rtlCol="false" tIns="0" lIns="0" bIns="0" rIns="0"/>
            <a:lstStyle/>
            <a:p>
              <a:pPr algn="r">
                <a:lnSpc>
                  <a:spcPts val="2160"/>
                </a:lnSpc>
              </a:pPr>
              <a:r>
                <a:rPr lang="en-US" sz="1800" spc="-1">
                  <a:solidFill>
                    <a:srgbClr val="CC6600"/>
                  </a:solidFill>
                  <a:latin typeface="Arial"/>
                  <a:ea typeface="Arial"/>
                  <a:cs typeface="Arial"/>
                  <a:sym typeface="Arial"/>
                </a:rPr>
                <a:t>*</a:t>
              </a:r>
            </a:p>
          </p:txBody>
        </p:sp>
      </p:grpSp>
      <p:grpSp>
        <p:nvGrpSpPr>
          <p:cNvPr name="Group 5" id="5"/>
          <p:cNvGrpSpPr/>
          <p:nvPr/>
        </p:nvGrpSpPr>
        <p:grpSpPr>
          <a:xfrm rot="0">
            <a:off x="6248340" y="9601200"/>
            <a:ext cx="5791500" cy="685800"/>
            <a:chOff x="0" y="0"/>
            <a:chExt cx="7722000" cy="914400"/>
          </a:xfrm>
        </p:grpSpPr>
        <p:sp>
          <p:nvSpPr>
            <p:cNvPr name="Freeform 6" id="6"/>
            <p:cNvSpPr/>
            <p:nvPr/>
          </p:nvSpPr>
          <p:spPr>
            <a:xfrm flipH="false" flipV="false" rot="0">
              <a:off x="0" y="0"/>
              <a:ext cx="7722000" cy="914400"/>
            </a:xfrm>
            <a:custGeom>
              <a:avLst/>
              <a:gdLst/>
              <a:ahLst/>
              <a:cxnLst/>
              <a:rect r="r" b="b" t="t" l="l"/>
              <a:pathLst>
                <a:path h="914400" w="7722000">
                  <a:moveTo>
                    <a:pt x="0" y="0"/>
                  </a:moveTo>
                  <a:lnTo>
                    <a:pt x="7722000" y="0"/>
                  </a:lnTo>
                  <a:lnTo>
                    <a:pt x="7722000" y="914400"/>
                  </a:lnTo>
                  <a:lnTo>
                    <a:pt x="0" y="914400"/>
                  </a:lnTo>
                  <a:close/>
                </a:path>
              </a:pathLst>
            </a:custGeom>
            <a:solidFill>
              <a:srgbClr val="000000">
                <a:alpha val="0"/>
              </a:srgbClr>
            </a:solidFill>
          </p:spPr>
        </p:sp>
        <p:sp>
          <p:nvSpPr>
            <p:cNvPr name="TextBox 7" id="7"/>
            <p:cNvSpPr txBox="true"/>
            <p:nvPr/>
          </p:nvSpPr>
          <p:spPr>
            <a:xfrm>
              <a:off x="0" y="-47625"/>
              <a:ext cx="7722000" cy="962025"/>
            </a:xfrm>
            <a:prstGeom prst="rect">
              <a:avLst/>
            </a:prstGeom>
          </p:spPr>
          <p:txBody>
            <a:bodyPr anchor="t" rtlCol="false" tIns="0" lIns="0" bIns="0" rIns="0"/>
            <a:lstStyle/>
            <a:p>
              <a:pPr algn="ctr">
                <a:lnSpc>
                  <a:spcPts val="2520"/>
                </a:lnSpc>
              </a:pPr>
              <a:r>
                <a:rPr lang="en-US" sz="2100" spc="-1">
                  <a:solidFill>
                    <a:srgbClr val="CC6600"/>
                  </a:solidFill>
                  <a:latin typeface="Times New Roman"/>
                  <a:ea typeface="Times New Roman"/>
                  <a:cs typeface="Times New Roman"/>
                  <a:sym typeface="Times New Roman"/>
                </a:rPr>
                <a:t>NIT Delhi</a:t>
              </a:r>
            </a:p>
          </p:txBody>
        </p:sp>
      </p:grpSp>
      <p:sp>
        <p:nvSpPr>
          <p:cNvPr name="Freeform 8" id="8"/>
          <p:cNvSpPr/>
          <p:nvPr/>
        </p:nvSpPr>
        <p:spPr>
          <a:xfrm flipH="false" flipV="false" rot="0">
            <a:off x="4605839" y="3593533"/>
            <a:ext cx="9076502" cy="5326312"/>
          </a:xfrm>
          <a:custGeom>
            <a:avLst/>
            <a:gdLst/>
            <a:ahLst/>
            <a:cxnLst/>
            <a:rect r="r" b="b" t="t" l="l"/>
            <a:pathLst>
              <a:path h="5326312" w="9076502">
                <a:moveTo>
                  <a:pt x="0" y="0"/>
                </a:moveTo>
                <a:lnTo>
                  <a:pt x="9076502" y="0"/>
                </a:lnTo>
                <a:lnTo>
                  <a:pt x="9076502" y="5326312"/>
                </a:lnTo>
                <a:lnTo>
                  <a:pt x="0" y="5326312"/>
                </a:lnTo>
                <a:lnTo>
                  <a:pt x="0" y="0"/>
                </a:lnTo>
                <a:close/>
              </a:path>
            </a:pathLst>
          </a:custGeom>
          <a:blipFill>
            <a:blip r:embed="rId2"/>
            <a:stretch>
              <a:fillRect l="0" t="-9808" r="0" b="0"/>
            </a:stretch>
          </a:blipFill>
          <a:ln w="38100" cap="sq">
            <a:solidFill>
              <a:srgbClr val="000000"/>
            </a:solidFill>
            <a:prstDash val="solid"/>
            <a:miter/>
          </a:ln>
        </p:spPr>
      </p:sp>
      <p:sp>
        <p:nvSpPr>
          <p:cNvPr name="TextBox 9" id="9"/>
          <p:cNvSpPr txBox="true"/>
          <p:nvPr/>
        </p:nvSpPr>
        <p:spPr>
          <a:xfrm rot="0">
            <a:off x="3252847" y="1857443"/>
            <a:ext cx="11781405" cy="1526540"/>
          </a:xfrm>
          <a:prstGeom prst="rect">
            <a:avLst/>
          </a:prstGeom>
        </p:spPr>
        <p:txBody>
          <a:bodyPr anchor="t" rtlCol="false" tIns="0" lIns="0" bIns="0" rIns="0">
            <a:spAutoFit/>
          </a:bodyPr>
          <a:lstStyle/>
          <a:p>
            <a:pPr algn="just">
              <a:lnSpc>
                <a:spcPts val="4060"/>
              </a:lnSpc>
            </a:pPr>
            <a:r>
              <a:rPr lang="en-US" sz="2900">
                <a:solidFill>
                  <a:srgbClr val="2A2E3A"/>
                </a:solidFill>
                <a:latin typeface="Helios"/>
                <a:ea typeface="Helios"/>
                <a:cs typeface="Helios"/>
                <a:sym typeface="Helios"/>
              </a:rPr>
              <a:t>The attack here stands for inserting nodes and edges in the graph( assumed to be static) to change the structure to decrease GNN’s efficiency.</a:t>
            </a:r>
          </a:p>
        </p:txBody>
      </p:sp>
      <p:sp>
        <p:nvSpPr>
          <p:cNvPr name="TextBox 10" id="10"/>
          <p:cNvSpPr txBox="true"/>
          <p:nvPr/>
        </p:nvSpPr>
        <p:spPr>
          <a:xfrm rot="0">
            <a:off x="6031982" y="9062720"/>
            <a:ext cx="6205538" cy="362585"/>
          </a:xfrm>
          <a:prstGeom prst="rect">
            <a:avLst/>
          </a:prstGeom>
        </p:spPr>
        <p:txBody>
          <a:bodyPr anchor="t" rtlCol="false" tIns="0" lIns="0" bIns="0" rIns="0">
            <a:spAutoFit/>
          </a:bodyPr>
          <a:lstStyle/>
          <a:p>
            <a:pPr algn="just">
              <a:lnSpc>
                <a:spcPts val="2859"/>
              </a:lnSpc>
              <a:spcBef>
                <a:spcPct val="0"/>
              </a:spcBef>
            </a:pPr>
            <a:r>
              <a:rPr lang="en-US" b="true" sz="2199">
                <a:solidFill>
                  <a:srgbClr val="000000"/>
                </a:solidFill>
                <a:latin typeface="Klein Bold"/>
                <a:ea typeface="Klein Bold"/>
                <a:cs typeface="Klein Bold"/>
                <a:sym typeface="Klein Bold"/>
              </a:rPr>
              <a:t>Fig 5.</a:t>
            </a:r>
            <a:r>
              <a:rPr lang="en-US" sz="2199">
                <a:solidFill>
                  <a:srgbClr val="000000"/>
                </a:solidFill>
                <a:latin typeface="Klein"/>
                <a:ea typeface="Klein"/>
                <a:cs typeface="Klein"/>
                <a:sym typeface="Klein"/>
              </a:rPr>
              <a:t> </a:t>
            </a:r>
            <a:r>
              <a:rPr lang="en-US" sz="2199">
                <a:solidFill>
                  <a:srgbClr val="000000"/>
                </a:solidFill>
                <a:latin typeface="Klein"/>
                <a:ea typeface="Klein"/>
                <a:cs typeface="Klein"/>
                <a:sym typeface="Klein"/>
              </a:rPr>
              <a:t>Test Accuracy Before and After Attack</a:t>
            </a:r>
          </a:p>
        </p:txBody>
      </p:sp>
      <p:grpSp>
        <p:nvGrpSpPr>
          <p:cNvPr name="Group 11" id="11"/>
          <p:cNvGrpSpPr/>
          <p:nvPr/>
        </p:nvGrpSpPr>
        <p:grpSpPr>
          <a:xfrm rot="0">
            <a:off x="2619313" y="464245"/>
            <a:ext cx="13049553" cy="1789453"/>
            <a:chOff x="0" y="0"/>
            <a:chExt cx="17399404" cy="2385937"/>
          </a:xfrm>
        </p:grpSpPr>
        <p:sp>
          <p:nvSpPr>
            <p:cNvPr name="TextBox 12" id="12"/>
            <p:cNvSpPr txBox="true"/>
            <p:nvPr/>
          </p:nvSpPr>
          <p:spPr>
            <a:xfrm rot="0">
              <a:off x="0" y="-76200"/>
              <a:ext cx="17399404" cy="1494367"/>
            </a:xfrm>
            <a:prstGeom prst="rect">
              <a:avLst/>
            </a:prstGeom>
          </p:spPr>
          <p:txBody>
            <a:bodyPr anchor="t" rtlCol="false" tIns="0" lIns="0" bIns="0" rIns="0">
              <a:spAutoFit/>
            </a:bodyPr>
            <a:lstStyle/>
            <a:p>
              <a:pPr algn="ctr">
                <a:lnSpc>
                  <a:spcPts val="9099"/>
                </a:lnSpc>
              </a:pPr>
              <a:r>
                <a:rPr lang="en-US" b="true" sz="6999">
                  <a:solidFill>
                    <a:srgbClr val="2A2E3A"/>
                  </a:solidFill>
                  <a:latin typeface="Klein Bold"/>
                  <a:ea typeface="Klein Bold"/>
                  <a:cs typeface="Klein Bold"/>
                  <a:sym typeface="Klein Bold"/>
                </a:rPr>
                <a:t>Attack on </a:t>
              </a:r>
              <a:r>
                <a:rPr lang="en-US" b="true" sz="6999">
                  <a:solidFill>
                    <a:srgbClr val="718BAB"/>
                  </a:solidFill>
                  <a:latin typeface="Klein Bold"/>
                  <a:ea typeface="Klein Bold"/>
                  <a:cs typeface="Klein Bold"/>
                  <a:sym typeface="Klein Bold"/>
                </a:rPr>
                <a:t>GNN</a:t>
              </a:r>
              <a:r>
                <a:rPr lang="en-US" b="true" sz="6999">
                  <a:solidFill>
                    <a:srgbClr val="718BAB"/>
                  </a:solidFill>
                  <a:latin typeface="Klein Bold"/>
                  <a:ea typeface="Klein Bold"/>
                  <a:cs typeface="Klein Bold"/>
                  <a:sym typeface="Klein Bold"/>
                </a:rPr>
                <a:t> </a:t>
              </a:r>
            </a:p>
          </p:txBody>
        </p:sp>
        <p:sp>
          <p:nvSpPr>
            <p:cNvPr name="TextBox 13" id="13"/>
            <p:cNvSpPr txBox="true"/>
            <p:nvPr/>
          </p:nvSpPr>
          <p:spPr>
            <a:xfrm rot="0">
              <a:off x="845432" y="1678335"/>
              <a:ext cx="15708540" cy="707602"/>
            </a:xfrm>
            <a:prstGeom prst="rect">
              <a:avLst/>
            </a:prstGeom>
          </p:spPr>
          <p:txBody>
            <a:bodyPr anchor="t" rtlCol="false" tIns="0" lIns="0" bIns="0" rIns="0">
              <a:spAutoFit/>
            </a:bodyPr>
            <a:lstStyle/>
            <a:p>
              <a:pPr algn="ctr">
                <a:lnSpc>
                  <a:spcPts val="4479"/>
                </a:lnSpc>
              </a:pPr>
            </a:p>
          </p:txBody>
        </p:sp>
      </p:grpSp>
    </p:spTree>
  </p:cSld>
  <p:clrMapOvr>
    <a:masterClrMapping/>
  </p:clrMapOvr>
  <p:transition spd="fast">
    <p:fade/>
  </p:transition>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71060" y="518940"/>
            <a:ext cx="15544980" cy="1310040"/>
            <a:chOff x="0" y="0"/>
            <a:chExt cx="20726640" cy="1746720"/>
          </a:xfrm>
        </p:grpSpPr>
        <p:sp>
          <p:nvSpPr>
            <p:cNvPr name="Freeform 3" id="3"/>
            <p:cNvSpPr/>
            <p:nvPr/>
          </p:nvSpPr>
          <p:spPr>
            <a:xfrm flipH="false" flipV="false" rot="0">
              <a:off x="0" y="0"/>
              <a:ext cx="20726640" cy="1746720"/>
            </a:xfrm>
            <a:custGeom>
              <a:avLst/>
              <a:gdLst/>
              <a:ahLst/>
              <a:cxnLst/>
              <a:rect r="r" b="b" t="t" l="l"/>
              <a:pathLst>
                <a:path h="1746720" w="20726640">
                  <a:moveTo>
                    <a:pt x="0" y="0"/>
                  </a:moveTo>
                  <a:lnTo>
                    <a:pt x="20726640" y="0"/>
                  </a:lnTo>
                  <a:lnTo>
                    <a:pt x="20726640" y="1746720"/>
                  </a:lnTo>
                  <a:lnTo>
                    <a:pt x="0" y="1746720"/>
                  </a:lnTo>
                  <a:close/>
                </a:path>
              </a:pathLst>
            </a:custGeom>
            <a:solidFill>
              <a:srgbClr val="000000">
                <a:alpha val="0"/>
              </a:srgbClr>
            </a:solidFill>
          </p:spPr>
        </p:sp>
        <p:sp>
          <p:nvSpPr>
            <p:cNvPr name="TextBox 4" id="4"/>
            <p:cNvSpPr txBox="true"/>
            <p:nvPr/>
          </p:nvSpPr>
          <p:spPr>
            <a:xfrm>
              <a:off x="0" y="-104775"/>
              <a:ext cx="20726640" cy="1851495"/>
            </a:xfrm>
            <a:prstGeom prst="rect">
              <a:avLst/>
            </a:prstGeom>
          </p:spPr>
          <p:txBody>
            <a:bodyPr anchor="ctr" rtlCol="false" tIns="0" lIns="0" bIns="0" rIns="0"/>
            <a:lstStyle/>
            <a:p>
              <a:pPr algn="ctr">
                <a:lnSpc>
                  <a:spcPts val="6480"/>
                </a:lnSpc>
              </a:pPr>
            </a:p>
          </p:txBody>
        </p:sp>
      </p:grpSp>
      <p:grpSp>
        <p:nvGrpSpPr>
          <p:cNvPr name="Group 5" id="5"/>
          <p:cNvGrpSpPr/>
          <p:nvPr/>
        </p:nvGrpSpPr>
        <p:grpSpPr>
          <a:xfrm rot="0">
            <a:off x="13868280" y="9601200"/>
            <a:ext cx="3810240" cy="685800"/>
            <a:chOff x="0" y="0"/>
            <a:chExt cx="5080320" cy="914400"/>
          </a:xfrm>
        </p:grpSpPr>
        <p:sp>
          <p:nvSpPr>
            <p:cNvPr name="Freeform 6" id="6"/>
            <p:cNvSpPr/>
            <p:nvPr/>
          </p:nvSpPr>
          <p:spPr>
            <a:xfrm flipH="false" flipV="false" rot="0">
              <a:off x="0" y="0"/>
              <a:ext cx="5080320" cy="914400"/>
            </a:xfrm>
            <a:custGeom>
              <a:avLst/>
              <a:gdLst/>
              <a:ahLst/>
              <a:cxnLst/>
              <a:rect r="r" b="b" t="t" l="l"/>
              <a:pathLst>
                <a:path h="914400" w="5080320">
                  <a:moveTo>
                    <a:pt x="0" y="0"/>
                  </a:moveTo>
                  <a:lnTo>
                    <a:pt x="5080320" y="0"/>
                  </a:lnTo>
                  <a:lnTo>
                    <a:pt x="5080320" y="914400"/>
                  </a:lnTo>
                  <a:lnTo>
                    <a:pt x="0" y="914400"/>
                  </a:lnTo>
                  <a:close/>
                </a:path>
              </a:pathLst>
            </a:custGeom>
            <a:solidFill>
              <a:srgbClr val="000000">
                <a:alpha val="0"/>
              </a:srgbClr>
            </a:solidFill>
          </p:spPr>
        </p:sp>
        <p:sp>
          <p:nvSpPr>
            <p:cNvPr name="TextBox 7" id="7"/>
            <p:cNvSpPr txBox="true"/>
            <p:nvPr/>
          </p:nvSpPr>
          <p:spPr>
            <a:xfrm>
              <a:off x="0" y="-38100"/>
              <a:ext cx="5080320" cy="952500"/>
            </a:xfrm>
            <a:prstGeom prst="rect">
              <a:avLst/>
            </a:prstGeom>
          </p:spPr>
          <p:txBody>
            <a:bodyPr anchor="t" rtlCol="false" tIns="0" lIns="0" bIns="0" rIns="0"/>
            <a:lstStyle/>
            <a:p>
              <a:pPr algn="r">
                <a:lnSpc>
                  <a:spcPts val="2160"/>
                </a:lnSpc>
              </a:pPr>
              <a:r>
                <a:rPr lang="en-US" sz="1800" spc="-1">
                  <a:solidFill>
                    <a:srgbClr val="CC6600"/>
                  </a:solidFill>
                  <a:latin typeface="Arial"/>
                  <a:ea typeface="Arial"/>
                  <a:cs typeface="Arial"/>
                  <a:sym typeface="Arial"/>
                </a:rPr>
                <a:t>*</a:t>
              </a:r>
            </a:p>
          </p:txBody>
        </p:sp>
      </p:grpSp>
      <p:sp>
        <p:nvSpPr>
          <p:cNvPr name="Freeform 8" id="8"/>
          <p:cNvSpPr/>
          <p:nvPr/>
        </p:nvSpPr>
        <p:spPr>
          <a:xfrm flipH="false" flipV="false" rot="0">
            <a:off x="9143550" y="3245110"/>
            <a:ext cx="8743570" cy="5825403"/>
          </a:xfrm>
          <a:custGeom>
            <a:avLst/>
            <a:gdLst/>
            <a:ahLst/>
            <a:cxnLst/>
            <a:rect r="r" b="b" t="t" l="l"/>
            <a:pathLst>
              <a:path h="5825403" w="8743570">
                <a:moveTo>
                  <a:pt x="0" y="0"/>
                </a:moveTo>
                <a:lnTo>
                  <a:pt x="8743570" y="0"/>
                </a:lnTo>
                <a:lnTo>
                  <a:pt x="8743570" y="5825403"/>
                </a:lnTo>
                <a:lnTo>
                  <a:pt x="0" y="5825403"/>
                </a:lnTo>
                <a:lnTo>
                  <a:pt x="0" y="0"/>
                </a:lnTo>
                <a:close/>
              </a:path>
            </a:pathLst>
          </a:custGeom>
          <a:blipFill>
            <a:blip r:embed="rId2"/>
            <a:stretch>
              <a:fillRect l="0" t="0" r="0" b="0"/>
            </a:stretch>
          </a:blipFill>
        </p:spPr>
      </p:sp>
      <p:sp>
        <p:nvSpPr>
          <p:cNvPr name="Freeform 9" id="9"/>
          <p:cNvSpPr/>
          <p:nvPr/>
        </p:nvSpPr>
        <p:spPr>
          <a:xfrm flipH="false" flipV="false" rot="0">
            <a:off x="338538" y="2026026"/>
            <a:ext cx="8397848" cy="7694528"/>
          </a:xfrm>
          <a:custGeom>
            <a:avLst/>
            <a:gdLst/>
            <a:ahLst/>
            <a:cxnLst/>
            <a:rect r="r" b="b" t="t" l="l"/>
            <a:pathLst>
              <a:path h="7694528" w="8397848">
                <a:moveTo>
                  <a:pt x="0" y="0"/>
                </a:moveTo>
                <a:lnTo>
                  <a:pt x="8397848" y="0"/>
                </a:lnTo>
                <a:lnTo>
                  <a:pt x="8397848" y="7694528"/>
                </a:lnTo>
                <a:lnTo>
                  <a:pt x="0" y="7694528"/>
                </a:lnTo>
                <a:lnTo>
                  <a:pt x="0" y="0"/>
                </a:lnTo>
                <a:close/>
              </a:path>
            </a:pathLst>
          </a:custGeom>
          <a:blipFill>
            <a:blip r:embed="rId3"/>
            <a:stretch>
              <a:fillRect l="0" t="0" r="0" b="0"/>
            </a:stretch>
          </a:blipFill>
        </p:spPr>
      </p:sp>
      <p:sp>
        <p:nvSpPr>
          <p:cNvPr name="TextBox 10" id="10"/>
          <p:cNvSpPr txBox="true"/>
          <p:nvPr/>
        </p:nvSpPr>
        <p:spPr>
          <a:xfrm rot="0">
            <a:off x="236431" y="9748546"/>
            <a:ext cx="9599241" cy="318718"/>
          </a:xfrm>
          <a:prstGeom prst="rect">
            <a:avLst/>
          </a:prstGeom>
        </p:spPr>
        <p:txBody>
          <a:bodyPr anchor="t" rtlCol="false" tIns="0" lIns="0" bIns="0" rIns="0">
            <a:spAutoFit/>
          </a:bodyPr>
          <a:lstStyle/>
          <a:p>
            <a:pPr algn="just">
              <a:lnSpc>
                <a:spcPts val="2475"/>
              </a:lnSpc>
              <a:spcBef>
                <a:spcPct val="0"/>
              </a:spcBef>
            </a:pPr>
            <a:r>
              <a:rPr lang="en-US" b="true" sz="1904">
                <a:solidFill>
                  <a:srgbClr val="000000"/>
                </a:solidFill>
                <a:latin typeface="Klein Bold"/>
                <a:ea typeface="Klein Bold"/>
                <a:cs typeface="Klein Bold"/>
                <a:sym typeface="Klein Bold"/>
              </a:rPr>
              <a:t>Fig 6.</a:t>
            </a:r>
            <a:r>
              <a:rPr lang="en-US" sz="1904">
                <a:solidFill>
                  <a:srgbClr val="000000"/>
                </a:solidFill>
                <a:latin typeface="Klein"/>
                <a:ea typeface="Klein"/>
                <a:cs typeface="Klein"/>
                <a:sym typeface="Klein"/>
              </a:rPr>
              <a:t> Accuracy and F1-score comparison of baseline models and MAVS.</a:t>
            </a:r>
          </a:p>
        </p:txBody>
      </p:sp>
      <p:sp>
        <p:nvSpPr>
          <p:cNvPr name="TextBox 11" id="11"/>
          <p:cNvSpPr txBox="true"/>
          <p:nvPr/>
        </p:nvSpPr>
        <p:spPr>
          <a:xfrm rot="0">
            <a:off x="9143550" y="2187251"/>
            <a:ext cx="7564372" cy="724483"/>
          </a:xfrm>
          <a:prstGeom prst="rect">
            <a:avLst/>
          </a:prstGeom>
        </p:spPr>
        <p:txBody>
          <a:bodyPr anchor="t" rtlCol="false" tIns="0" lIns="0" bIns="0" rIns="0">
            <a:spAutoFit/>
          </a:bodyPr>
          <a:lstStyle/>
          <a:p>
            <a:pPr algn="just">
              <a:lnSpc>
                <a:spcPts val="2865"/>
              </a:lnSpc>
              <a:spcBef>
                <a:spcPct val="0"/>
              </a:spcBef>
            </a:pPr>
            <a:r>
              <a:rPr lang="en-US" b="true" sz="2204">
                <a:solidFill>
                  <a:srgbClr val="000000"/>
                </a:solidFill>
                <a:latin typeface="Klein Bold"/>
                <a:ea typeface="Klein Bold"/>
                <a:cs typeface="Klein Bold"/>
                <a:sym typeface="Klein Bold"/>
              </a:rPr>
              <a:t>Table 4.</a:t>
            </a:r>
            <a:r>
              <a:rPr lang="en-US" sz="2204">
                <a:solidFill>
                  <a:srgbClr val="000000"/>
                </a:solidFill>
                <a:latin typeface="Klein"/>
                <a:ea typeface="Klein"/>
                <a:cs typeface="Klein"/>
                <a:sym typeface="Klein"/>
              </a:rPr>
              <a:t> </a:t>
            </a:r>
            <a:r>
              <a:rPr lang="en-US" sz="2204">
                <a:solidFill>
                  <a:srgbClr val="000000"/>
                </a:solidFill>
                <a:latin typeface="Klein"/>
                <a:ea typeface="Klein"/>
                <a:cs typeface="Klein"/>
                <a:sym typeface="Klein"/>
              </a:rPr>
              <a:t>C</a:t>
            </a:r>
            <a:r>
              <a:rPr lang="en-US" sz="2204">
                <a:solidFill>
                  <a:srgbClr val="000000"/>
                </a:solidFill>
                <a:latin typeface="Klein"/>
                <a:ea typeface="Klein"/>
                <a:cs typeface="Klein"/>
                <a:sym typeface="Klein"/>
              </a:rPr>
              <a:t>omp</a:t>
            </a:r>
            <a:r>
              <a:rPr lang="en-US" sz="2204">
                <a:solidFill>
                  <a:srgbClr val="000000"/>
                </a:solidFill>
                <a:latin typeface="Klein"/>
                <a:ea typeface="Klein"/>
                <a:cs typeface="Klein"/>
                <a:sym typeface="Klein"/>
              </a:rPr>
              <a:t>a</a:t>
            </a:r>
            <a:r>
              <a:rPr lang="en-US" sz="2204">
                <a:solidFill>
                  <a:srgbClr val="000000"/>
                </a:solidFill>
                <a:latin typeface="Klein"/>
                <a:ea typeface="Klein"/>
                <a:cs typeface="Klein"/>
                <a:sym typeface="Klein"/>
              </a:rPr>
              <a:t>r</a:t>
            </a:r>
            <a:r>
              <a:rPr lang="en-US" sz="2204">
                <a:solidFill>
                  <a:srgbClr val="000000"/>
                </a:solidFill>
                <a:latin typeface="Klein"/>
                <a:ea typeface="Klein"/>
                <a:cs typeface="Klein"/>
                <a:sym typeface="Klein"/>
              </a:rPr>
              <a:t>i</a:t>
            </a:r>
            <a:r>
              <a:rPr lang="en-US" sz="2204">
                <a:solidFill>
                  <a:srgbClr val="000000"/>
                </a:solidFill>
                <a:latin typeface="Klein"/>
                <a:ea typeface="Klein"/>
                <a:cs typeface="Klein"/>
                <a:sym typeface="Klein"/>
              </a:rPr>
              <a:t>son o</a:t>
            </a:r>
            <a:r>
              <a:rPr lang="en-US" sz="2204">
                <a:solidFill>
                  <a:srgbClr val="000000"/>
                </a:solidFill>
                <a:latin typeface="Klein"/>
                <a:ea typeface="Klein"/>
                <a:cs typeface="Klein"/>
                <a:sym typeface="Klein"/>
              </a:rPr>
              <a:t>f</a:t>
            </a:r>
            <a:r>
              <a:rPr lang="en-US" sz="2204">
                <a:solidFill>
                  <a:srgbClr val="000000"/>
                </a:solidFill>
                <a:latin typeface="Klein"/>
                <a:ea typeface="Klein"/>
                <a:cs typeface="Klein"/>
                <a:sym typeface="Klein"/>
              </a:rPr>
              <a:t> Accura</a:t>
            </a:r>
            <a:r>
              <a:rPr lang="en-US" sz="2204">
                <a:solidFill>
                  <a:srgbClr val="000000"/>
                </a:solidFill>
                <a:latin typeface="Klein"/>
                <a:ea typeface="Klein"/>
                <a:cs typeface="Klein"/>
                <a:sym typeface="Klein"/>
              </a:rPr>
              <a:t>c</a:t>
            </a:r>
            <a:r>
              <a:rPr lang="en-US" sz="2204">
                <a:solidFill>
                  <a:srgbClr val="000000"/>
                </a:solidFill>
                <a:latin typeface="Klein"/>
                <a:ea typeface="Klein"/>
                <a:cs typeface="Klein"/>
                <a:sym typeface="Klein"/>
              </a:rPr>
              <a:t>y </a:t>
            </a:r>
            <a:r>
              <a:rPr lang="en-US" sz="2204">
                <a:solidFill>
                  <a:srgbClr val="000000"/>
                </a:solidFill>
                <a:latin typeface="Klein"/>
                <a:ea typeface="Klein"/>
                <a:cs typeface="Klein"/>
                <a:sym typeface="Klein"/>
              </a:rPr>
              <a:t>an</a:t>
            </a:r>
            <a:r>
              <a:rPr lang="en-US" sz="2204">
                <a:solidFill>
                  <a:srgbClr val="000000"/>
                </a:solidFill>
                <a:latin typeface="Klein"/>
                <a:ea typeface="Klein"/>
                <a:cs typeface="Klein"/>
                <a:sym typeface="Klein"/>
              </a:rPr>
              <a:t>d</a:t>
            </a:r>
            <a:r>
              <a:rPr lang="en-US" sz="2204">
                <a:solidFill>
                  <a:srgbClr val="000000"/>
                </a:solidFill>
                <a:latin typeface="Klein"/>
                <a:ea typeface="Klein"/>
                <a:cs typeface="Klein"/>
                <a:sym typeface="Klein"/>
              </a:rPr>
              <a:t> </a:t>
            </a:r>
            <a:r>
              <a:rPr lang="en-US" sz="2204">
                <a:solidFill>
                  <a:srgbClr val="000000"/>
                </a:solidFill>
                <a:latin typeface="Klein"/>
                <a:ea typeface="Klein"/>
                <a:cs typeface="Klein"/>
                <a:sym typeface="Klein"/>
              </a:rPr>
              <a:t>F1-sc</a:t>
            </a:r>
            <a:r>
              <a:rPr lang="en-US" sz="2204">
                <a:solidFill>
                  <a:srgbClr val="000000"/>
                </a:solidFill>
                <a:latin typeface="Klein"/>
                <a:ea typeface="Klein"/>
                <a:cs typeface="Klein"/>
                <a:sym typeface="Klein"/>
              </a:rPr>
              <a:t>or</a:t>
            </a:r>
            <a:r>
              <a:rPr lang="en-US" sz="2204">
                <a:solidFill>
                  <a:srgbClr val="000000"/>
                </a:solidFill>
                <a:latin typeface="Klein"/>
                <a:ea typeface="Klein"/>
                <a:cs typeface="Klein"/>
                <a:sym typeface="Klein"/>
              </a:rPr>
              <a:t>e be</a:t>
            </a:r>
            <a:r>
              <a:rPr lang="en-US" sz="2204">
                <a:solidFill>
                  <a:srgbClr val="000000"/>
                </a:solidFill>
                <a:latin typeface="Klein"/>
                <a:ea typeface="Klein"/>
                <a:cs typeface="Klein"/>
                <a:sym typeface="Klein"/>
              </a:rPr>
              <a:t>t</a:t>
            </a:r>
            <a:r>
              <a:rPr lang="en-US" sz="2204">
                <a:solidFill>
                  <a:srgbClr val="000000"/>
                </a:solidFill>
                <a:latin typeface="Klein"/>
                <a:ea typeface="Klein"/>
                <a:cs typeface="Klein"/>
                <a:sym typeface="Klein"/>
              </a:rPr>
              <a:t>ween</a:t>
            </a:r>
            <a:r>
              <a:rPr lang="en-US" sz="2204">
                <a:solidFill>
                  <a:srgbClr val="000000"/>
                </a:solidFill>
                <a:latin typeface="Klein"/>
                <a:ea typeface="Klein"/>
                <a:cs typeface="Klein"/>
                <a:sym typeface="Klein"/>
              </a:rPr>
              <a:t> </a:t>
            </a:r>
            <a:r>
              <a:rPr lang="en-US" sz="2204">
                <a:solidFill>
                  <a:srgbClr val="000000"/>
                </a:solidFill>
                <a:latin typeface="Klein"/>
                <a:ea typeface="Klein"/>
                <a:cs typeface="Klein"/>
                <a:sym typeface="Klein"/>
              </a:rPr>
              <a:t>baseline m</a:t>
            </a:r>
            <a:r>
              <a:rPr lang="en-US" sz="2204">
                <a:solidFill>
                  <a:srgbClr val="000000"/>
                </a:solidFill>
                <a:latin typeface="Klein"/>
                <a:ea typeface="Klein"/>
                <a:cs typeface="Klein"/>
                <a:sym typeface="Klein"/>
              </a:rPr>
              <a:t>o</a:t>
            </a:r>
            <a:r>
              <a:rPr lang="en-US" sz="2204">
                <a:solidFill>
                  <a:srgbClr val="000000"/>
                </a:solidFill>
                <a:latin typeface="Klein"/>
                <a:ea typeface="Klein"/>
                <a:cs typeface="Klein"/>
                <a:sym typeface="Klein"/>
              </a:rPr>
              <a:t>dels and</a:t>
            </a:r>
            <a:r>
              <a:rPr lang="en-US" sz="2204">
                <a:solidFill>
                  <a:srgbClr val="000000"/>
                </a:solidFill>
                <a:latin typeface="Klein"/>
                <a:ea typeface="Klein"/>
                <a:cs typeface="Klein"/>
                <a:sym typeface="Klein"/>
              </a:rPr>
              <a:t> MAVS [11-13]</a:t>
            </a:r>
          </a:p>
        </p:txBody>
      </p:sp>
      <p:grpSp>
        <p:nvGrpSpPr>
          <p:cNvPr name="Group 12" id="12"/>
          <p:cNvGrpSpPr/>
          <p:nvPr/>
        </p:nvGrpSpPr>
        <p:grpSpPr>
          <a:xfrm rot="0">
            <a:off x="2618773" y="426374"/>
            <a:ext cx="13049553" cy="1789453"/>
            <a:chOff x="0" y="0"/>
            <a:chExt cx="17399404" cy="2385937"/>
          </a:xfrm>
        </p:grpSpPr>
        <p:sp>
          <p:nvSpPr>
            <p:cNvPr name="TextBox 13" id="13"/>
            <p:cNvSpPr txBox="true"/>
            <p:nvPr/>
          </p:nvSpPr>
          <p:spPr>
            <a:xfrm rot="0">
              <a:off x="0" y="-76200"/>
              <a:ext cx="17399404" cy="1494367"/>
            </a:xfrm>
            <a:prstGeom prst="rect">
              <a:avLst/>
            </a:prstGeom>
          </p:spPr>
          <p:txBody>
            <a:bodyPr anchor="t" rtlCol="false" tIns="0" lIns="0" bIns="0" rIns="0">
              <a:spAutoFit/>
            </a:bodyPr>
            <a:lstStyle/>
            <a:p>
              <a:pPr algn="ctr">
                <a:lnSpc>
                  <a:spcPts val="9099"/>
                </a:lnSpc>
              </a:pPr>
              <a:r>
                <a:rPr lang="en-US" b="true" sz="6999">
                  <a:solidFill>
                    <a:srgbClr val="2A2E3A"/>
                  </a:solidFill>
                  <a:latin typeface="Klein Bold"/>
                  <a:ea typeface="Klein Bold"/>
                  <a:cs typeface="Klein Bold"/>
                  <a:sym typeface="Klein Bold"/>
                </a:rPr>
                <a:t>Results </a:t>
              </a:r>
              <a:r>
                <a:rPr lang="en-US" b="true" sz="6999">
                  <a:solidFill>
                    <a:srgbClr val="718BAB"/>
                  </a:solidFill>
                  <a:latin typeface="Klein Bold"/>
                  <a:ea typeface="Klein Bold"/>
                  <a:cs typeface="Klein Bold"/>
                  <a:sym typeface="Klein Bold"/>
                </a:rPr>
                <a:t> Obtained </a:t>
              </a:r>
            </a:p>
          </p:txBody>
        </p:sp>
        <p:sp>
          <p:nvSpPr>
            <p:cNvPr name="TextBox 14" id="14"/>
            <p:cNvSpPr txBox="true"/>
            <p:nvPr/>
          </p:nvSpPr>
          <p:spPr>
            <a:xfrm rot="0">
              <a:off x="845432" y="1678335"/>
              <a:ext cx="15708540" cy="707602"/>
            </a:xfrm>
            <a:prstGeom prst="rect">
              <a:avLst/>
            </a:prstGeom>
          </p:spPr>
          <p:txBody>
            <a:bodyPr anchor="t" rtlCol="false" tIns="0" lIns="0" bIns="0" rIns="0">
              <a:spAutoFit/>
            </a:bodyPr>
            <a:lstStyle/>
            <a:p>
              <a:pPr algn="ctr">
                <a:lnSpc>
                  <a:spcPts val="4479"/>
                </a:lnSpc>
              </a:pPr>
            </a:p>
          </p:txBody>
        </p:sp>
      </p:grpSp>
    </p:spTree>
  </p:cSld>
  <p:clrMapOvr>
    <a:masterClrMapping/>
  </p:clrMapOvr>
  <p:transition spd="fast">
    <p:fade/>
  </p:transition>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868280" y="9601200"/>
            <a:ext cx="3810240" cy="685800"/>
            <a:chOff x="0" y="0"/>
            <a:chExt cx="5080320" cy="914400"/>
          </a:xfrm>
        </p:grpSpPr>
        <p:sp>
          <p:nvSpPr>
            <p:cNvPr name="Freeform 3" id="3"/>
            <p:cNvSpPr/>
            <p:nvPr/>
          </p:nvSpPr>
          <p:spPr>
            <a:xfrm flipH="false" flipV="false" rot="0">
              <a:off x="0" y="0"/>
              <a:ext cx="5080320" cy="914400"/>
            </a:xfrm>
            <a:custGeom>
              <a:avLst/>
              <a:gdLst/>
              <a:ahLst/>
              <a:cxnLst/>
              <a:rect r="r" b="b" t="t" l="l"/>
              <a:pathLst>
                <a:path h="914400" w="5080320">
                  <a:moveTo>
                    <a:pt x="0" y="0"/>
                  </a:moveTo>
                  <a:lnTo>
                    <a:pt x="5080320" y="0"/>
                  </a:lnTo>
                  <a:lnTo>
                    <a:pt x="5080320" y="914400"/>
                  </a:lnTo>
                  <a:lnTo>
                    <a:pt x="0" y="914400"/>
                  </a:lnTo>
                  <a:close/>
                </a:path>
              </a:pathLst>
            </a:custGeom>
            <a:solidFill>
              <a:srgbClr val="000000">
                <a:alpha val="0"/>
              </a:srgbClr>
            </a:solidFill>
          </p:spPr>
        </p:sp>
        <p:sp>
          <p:nvSpPr>
            <p:cNvPr name="TextBox 4" id="4"/>
            <p:cNvSpPr txBox="true"/>
            <p:nvPr/>
          </p:nvSpPr>
          <p:spPr>
            <a:xfrm>
              <a:off x="0" y="-38100"/>
              <a:ext cx="5080320" cy="952500"/>
            </a:xfrm>
            <a:prstGeom prst="rect">
              <a:avLst/>
            </a:prstGeom>
          </p:spPr>
          <p:txBody>
            <a:bodyPr anchor="t" rtlCol="false" tIns="0" lIns="0" bIns="0" rIns="0"/>
            <a:lstStyle/>
            <a:p>
              <a:pPr algn="r">
                <a:lnSpc>
                  <a:spcPts val="2160"/>
                </a:lnSpc>
              </a:pPr>
              <a:r>
                <a:rPr lang="en-US" sz="1800" spc="-1">
                  <a:solidFill>
                    <a:srgbClr val="CC6600"/>
                  </a:solidFill>
                  <a:latin typeface="Arial"/>
                  <a:ea typeface="Arial"/>
                  <a:cs typeface="Arial"/>
                  <a:sym typeface="Arial"/>
                </a:rPr>
                <a:t>*</a:t>
              </a:r>
            </a:p>
          </p:txBody>
        </p:sp>
      </p:grpSp>
      <p:sp>
        <p:nvSpPr>
          <p:cNvPr name="Freeform 5" id="5"/>
          <p:cNvSpPr/>
          <p:nvPr/>
        </p:nvSpPr>
        <p:spPr>
          <a:xfrm flipH="false" flipV="false" rot="0">
            <a:off x="109213" y="2444308"/>
            <a:ext cx="8855151" cy="5279884"/>
          </a:xfrm>
          <a:custGeom>
            <a:avLst/>
            <a:gdLst/>
            <a:ahLst/>
            <a:cxnLst/>
            <a:rect r="r" b="b" t="t" l="l"/>
            <a:pathLst>
              <a:path h="5279884" w="8855151">
                <a:moveTo>
                  <a:pt x="0" y="0"/>
                </a:moveTo>
                <a:lnTo>
                  <a:pt x="8855152" y="0"/>
                </a:lnTo>
                <a:lnTo>
                  <a:pt x="8855152" y="5279884"/>
                </a:lnTo>
                <a:lnTo>
                  <a:pt x="0" y="5279884"/>
                </a:lnTo>
                <a:lnTo>
                  <a:pt x="0" y="0"/>
                </a:lnTo>
                <a:close/>
              </a:path>
            </a:pathLst>
          </a:custGeom>
          <a:blipFill>
            <a:blip r:embed="rId2"/>
            <a:stretch>
              <a:fillRect l="0" t="0" r="0" b="0"/>
            </a:stretch>
          </a:blipFill>
        </p:spPr>
      </p:sp>
      <p:sp>
        <p:nvSpPr>
          <p:cNvPr name="Freeform 6" id="6"/>
          <p:cNvSpPr/>
          <p:nvPr/>
        </p:nvSpPr>
        <p:spPr>
          <a:xfrm flipH="false" flipV="false" rot="0">
            <a:off x="9318181" y="2822539"/>
            <a:ext cx="8757779" cy="2895888"/>
          </a:xfrm>
          <a:custGeom>
            <a:avLst/>
            <a:gdLst/>
            <a:ahLst/>
            <a:cxnLst/>
            <a:rect r="r" b="b" t="t" l="l"/>
            <a:pathLst>
              <a:path h="2895888" w="8757779">
                <a:moveTo>
                  <a:pt x="0" y="0"/>
                </a:moveTo>
                <a:lnTo>
                  <a:pt x="8757779" y="0"/>
                </a:lnTo>
                <a:lnTo>
                  <a:pt x="8757779" y="2895888"/>
                </a:lnTo>
                <a:lnTo>
                  <a:pt x="0" y="2895888"/>
                </a:lnTo>
                <a:lnTo>
                  <a:pt x="0" y="0"/>
                </a:lnTo>
                <a:close/>
              </a:path>
            </a:pathLst>
          </a:custGeom>
          <a:blipFill>
            <a:blip r:embed="rId3"/>
            <a:stretch>
              <a:fillRect l="-1843" t="0" r="-1148" b="-5120"/>
            </a:stretch>
          </a:blipFill>
        </p:spPr>
      </p:sp>
      <p:sp>
        <p:nvSpPr>
          <p:cNvPr name="TextBox 7" id="7"/>
          <p:cNvSpPr txBox="true"/>
          <p:nvPr/>
        </p:nvSpPr>
        <p:spPr>
          <a:xfrm rot="0">
            <a:off x="328781" y="7924217"/>
            <a:ext cx="8989401" cy="724483"/>
          </a:xfrm>
          <a:prstGeom prst="rect">
            <a:avLst/>
          </a:prstGeom>
        </p:spPr>
        <p:txBody>
          <a:bodyPr anchor="t" rtlCol="false" tIns="0" lIns="0" bIns="0" rIns="0">
            <a:spAutoFit/>
          </a:bodyPr>
          <a:lstStyle/>
          <a:p>
            <a:pPr algn="just">
              <a:lnSpc>
                <a:spcPts val="2865"/>
              </a:lnSpc>
              <a:spcBef>
                <a:spcPct val="0"/>
              </a:spcBef>
            </a:pPr>
            <a:r>
              <a:rPr lang="en-US" b="true" sz="2204">
                <a:solidFill>
                  <a:srgbClr val="000000"/>
                </a:solidFill>
                <a:latin typeface="Klein Bold"/>
                <a:ea typeface="Klein Bold"/>
                <a:cs typeface="Klein Bold"/>
                <a:sym typeface="Klein Bold"/>
              </a:rPr>
              <a:t>Fig 7.</a:t>
            </a:r>
            <a:r>
              <a:rPr lang="en-US" sz="2204">
                <a:solidFill>
                  <a:srgbClr val="000000"/>
                </a:solidFill>
                <a:latin typeface="Klein"/>
                <a:ea typeface="Klein"/>
                <a:cs typeface="Klein"/>
                <a:sym typeface="Klein"/>
              </a:rPr>
              <a:t> Performance compari</a:t>
            </a:r>
            <a:r>
              <a:rPr lang="en-US" sz="2204">
                <a:solidFill>
                  <a:srgbClr val="000000"/>
                </a:solidFill>
                <a:latin typeface="Klein"/>
                <a:ea typeface="Klein"/>
                <a:cs typeface="Klein"/>
                <a:sym typeface="Klein"/>
              </a:rPr>
              <a:t>son after adversarial attack for BERT, RoBERTa, GraphSAGE, and MAVS.</a:t>
            </a:r>
          </a:p>
        </p:txBody>
      </p:sp>
      <p:sp>
        <p:nvSpPr>
          <p:cNvPr name="TextBox 8" id="8"/>
          <p:cNvSpPr txBox="true"/>
          <p:nvPr/>
        </p:nvSpPr>
        <p:spPr>
          <a:xfrm rot="0">
            <a:off x="8964365" y="2248754"/>
            <a:ext cx="11688723" cy="362533"/>
          </a:xfrm>
          <a:prstGeom prst="rect">
            <a:avLst/>
          </a:prstGeom>
        </p:spPr>
        <p:txBody>
          <a:bodyPr anchor="t" rtlCol="false" tIns="0" lIns="0" bIns="0" rIns="0">
            <a:spAutoFit/>
          </a:bodyPr>
          <a:lstStyle/>
          <a:p>
            <a:pPr algn="just">
              <a:lnSpc>
                <a:spcPts val="2865"/>
              </a:lnSpc>
              <a:spcBef>
                <a:spcPct val="0"/>
              </a:spcBef>
            </a:pPr>
            <a:r>
              <a:rPr lang="en-US" b="true" sz="2204">
                <a:solidFill>
                  <a:srgbClr val="000000"/>
                </a:solidFill>
                <a:latin typeface="Klein Bold"/>
                <a:ea typeface="Klein Bold"/>
                <a:cs typeface="Klein Bold"/>
                <a:sym typeface="Klein Bold"/>
              </a:rPr>
              <a:t>Table 5.</a:t>
            </a:r>
            <a:r>
              <a:rPr lang="en-US" sz="2204">
                <a:solidFill>
                  <a:srgbClr val="000000"/>
                </a:solidFill>
                <a:latin typeface="Klein"/>
                <a:ea typeface="Klein"/>
                <a:cs typeface="Klein"/>
                <a:sym typeface="Klein"/>
              </a:rPr>
              <a:t> Performance degradation after adversarial attack [10,14]</a:t>
            </a:r>
          </a:p>
        </p:txBody>
      </p:sp>
      <p:sp>
        <p:nvSpPr>
          <p:cNvPr name="TextBox 9" id="9"/>
          <p:cNvSpPr txBox="true"/>
          <p:nvPr/>
        </p:nvSpPr>
        <p:spPr>
          <a:xfrm rot="0">
            <a:off x="9407665" y="5962067"/>
            <a:ext cx="8460431" cy="4293818"/>
          </a:xfrm>
          <a:prstGeom prst="rect">
            <a:avLst/>
          </a:prstGeom>
        </p:spPr>
        <p:txBody>
          <a:bodyPr anchor="t" rtlCol="false" tIns="0" lIns="0" bIns="0" rIns="0">
            <a:spAutoFit/>
          </a:bodyPr>
          <a:lstStyle/>
          <a:p>
            <a:pPr algn="just" marL="519038" indent="-259519" lvl="1">
              <a:lnSpc>
                <a:spcPts val="3125"/>
              </a:lnSpc>
              <a:buFont typeface="Arial"/>
              <a:buChar char="•"/>
            </a:pPr>
            <a:r>
              <a:rPr lang="en-US" sz="2404">
                <a:solidFill>
                  <a:srgbClr val="000000"/>
                </a:solidFill>
                <a:latin typeface="Klein"/>
                <a:ea typeface="Klein"/>
                <a:cs typeface="Klein"/>
                <a:sym typeface="Klein"/>
              </a:rPr>
              <a:t>BERT </a:t>
            </a:r>
            <a:r>
              <a:rPr lang="en-US" sz="2404">
                <a:solidFill>
                  <a:srgbClr val="000000"/>
                </a:solidFill>
                <a:latin typeface="Klein"/>
                <a:ea typeface="Klein"/>
                <a:cs typeface="Klein"/>
                <a:sym typeface="Klein"/>
              </a:rPr>
              <a:t>and R</a:t>
            </a:r>
            <a:r>
              <a:rPr lang="en-US" sz="2404">
                <a:solidFill>
                  <a:srgbClr val="000000"/>
                </a:solidFill>
                <a:latin typeface="Klein"/>
                <a:ea typeface="Klein"/>
                <a:cs typeface="Klein"/>
                <a:sym typeface="Klein"/>
              </a:rPr>
              <a:t>oBERTa experience a substantial drop, particularly in Recall and F1-score. </a:t>
            </a:r>
          </a:p>
          <a:p>
            <a:pPr algn="just">
              <a:lnSpc>
                <a:spcPts val="3125"/>
              </a:lnSpc>
            </a:pPr>
          </a:p>
          <a:p>
            <a:pPr algn="just" marL="519038" indent="-259519" lvl="1">
              <a:lnSpc>
                <a:spcPts val="3125"/>
              </a:lnSpc>
              <a:buFont typeface="Arial"/>
              <a:buChar char="•"/>
            </a:pPr>
            <a:r>
              <a:rPr lang="en-US" sz="2404">
                <a:solidFill>
                  <a:srgbClr val="000000"/>
                </a:solidFill>
                <a:latin typeface="Klein"/>
                <a:ea typeface="Klein"/>
                <a:cs typeface="Klein"/>
                <a:sym typeface="Klein"/>
              </a:rPr>
              <a:t>GAT, despite maintaining a high precision of 100%, suffers from a considerable recall drop, suggesting that it misses a large number of true positives..</a:t>
            </a:r>
          </a:p>
          <a:p>
            <a:pPr algn="just">
              <a:lnSpc>
                <a:spcPts val="3125"/>
              </a:lnSpc>
            </a:pPr>
          </a:p>
          <a:p>
            <a:pPr algn="just" marL="519038" indent="-259519" lvl="1">
              <a:lnSpc>
                <a:spcPts val="3125"/>
              </a:lnSpc>
              <a:buFont typeface="Arial"/>
              <a:buChar char="•"/>
            </a:pPr>
            <a:r>
              <a:rPr lang="en-US" sz="2404">
                <a:solidFill>
                  <a:srgbClr val="000000"/>
                </a:solidFill>
                <a:latin typeface="Klein"/>
                <a:ea typeface="Klein"/>
                <a:cs typeface="Klein"/>
                <a:sym typeface="Klein"/>
              </a:rPr>
              <a:t>MAVS demonstrates better robustness with an Accuracy of 74.19% and a balanced F1-score of 71%, and recall score of 100% for MAVS suggests that it avoids false negatives.</a:t>
            </a:r>
          </a:p>
        </p:txBody>
      </p:sp>
      <p:sp>
        <p:nvSpPr>
          <p:cNvPr name="TextBox 10" id="10"/>
          <p:cNvSpPr txBox="true"/>
          <p:nvPr/>
        </p:nvSpPr>
        <p:spPr>
          <a:xfrm rot="0">
            <a:off x="3141395" y="1668423"/>
            <a:ext cx="11781405" cy="547370"/>
          </a:xfrm>
          <a:prstGeom prst="rect">
            <a:avLst/>
          </a:prstGeom>
        </p:spPr>
        <p:txBody>
          <a:bodyPr anchor="t" rtlCol="false" tIns="0" lIns="0" bIns="0" rIns="0">
            <a:spAutoFit/>
          </a:bodyPr>
          <a:lstStyle/>
          <a:p>
            <a:pPr algn="ctr">
              <a:lnSpc>
                <a:spcPts val="4479"/>
              </a:lnSpc>
            </a:pPr>
          </a:p>
        </p:txBody>
      </p:sp>
      <p:grpSp>
        <p:nvGrpSpPr>
          <p:cNvPr name="Group 11" id="11"/>
          <p:cNvGrpSpPr/>
          <p:nvPr/>
        </p:nvGrpSpPr>
        <p:grpSpPr>
          <a:xfrm rot="0">
            <a:off x="2618773" y="426374"/>
            <a:ext cx="13049553" cy="1789453"/>
            <a:chOff x="0" y="0"/>
            <a:chExt cx="17399404" cy="2385937"/>
          </a:xfrm>
        </p:grpSpPr>
        <p:sp>
          <p:nvSpPr>
            <p:cNvPr name="TextBox 12" id="12"/>
            <p:cNvSpPr txBox="true"/>
            <p:nvPr/>
          </p:nvSpPr>
          <p:spPr>
            <a:xfrm rot="0">
              <a:off x="0" y="-76200"/>
              <a:ext cx="17399404" cy="1494367"/>
            </a:xfrm>
            <a:prstGeom prst="rect">
              <a:avLst/>
            </a:prstGeom>
          </p:spPr>
          <p:txBody>
            <a:bodyPr anchor="t" rtlCol="false" tIns="0" lIns="0" bIns="0" rIns="0">
              <a:spAutoFit/>
            </a:bodyPr>
            <a:lstStyle/>
            <a:p>
              <a:pPr algn="ctr">
                <a:lnSpc>
                  <a:spcPts val="9099"/>
                </a:lnSpc>
              </a:pPr>
              <a:r>
                <a:rPr lang="en-US" b="true" sz="6999">
                  <a:solidFill>
                    <a:srgbClr val="2A2E3A"/>
                  </a:solidFill>
                  <a:latin typeface="Klein Bold"/>
                  <a:ea typeface="Klein Bold"/>
                  <a:cs typeface="Klein Bold"/>
                  <a:sym typeface="Klein Bold"/>
                </a:rPr>
                <a:t>Results </a:t>
              </a:r>
              <a:r>
                <a:rPr lang="en-US" b="true" sz="6999">
                  <a:solidFill>
                    <a:srgbClr val="718BAB"/>
                  </a:solidFill>
                  <a:latin typeface="Klein Bold"/>
                  <a:ea typeface="Klein Bold"/>
                  <a:cs typeface="Klein Bold"/>
                  <a:sym typeface="Klein Bold"/>
                </a:rPr>
                <a:t> Obtained </a:t>
              </a:r>
            </a:p>
          </p:txBody>
        </p:sp>
        <p:sp>
          <p:nvSpPr>
            <p:cNvPr name="TextBox 13" id="13"/>
            <p:cNvSpPr txBox="true"/>
            <p:nvPr/>
          </p:nvSpPr>
          <p:spPr>
            <a:xfrm rot="0">
              <a:off x="845432" y="1678335"/>
              <a:ext cx="15708540" cy="707602"/>
            </a:xfrm>
            <a:prstGeom prst="rect">
              <a:avLst/>
            </a:prstGeom>
          </p:spPr>
          <p:txBody>
            <a:bodyPr anchor="t" rtlCol="false" tIns="0" lIns="0" bIns="0" rIns="0">
              <a:spAutoFit/>
            </a:bodyPr>
            <a:lstStyle/>
            <a:p>
              <a:pPr algn="ctr">
                <a:lnSpc>
                  <a:spcPts val="4479"/>
                </a:lnSpc>
              </a:pPr>
            </a:p>
          </p:txBody>
        </p:sp>
      </p:grpSp>
    </p:spTree>
  </p:cSld>
  <p:clrMapOvr>
    <a:masterClrMapping/>
  </p:clrMapOvr>
  <p:transition spd="fast">
    <p:fade/>
  </p:transition>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868280" y="9601200"/>
            <a:ext cx="3810240" cy="685800"/>
            <a:chOff x="0" y="0"/>
            <a:chExt cx="5080320" cy="914400"/>
          </a:xfrm>
        </p:grpSpPr>
        <p:sp>
          <p:nvSpPr>
            <p:cNvPr name="Freeform 3" id="3"/>
            <p:cNvSpPr/>
            <p:nvPr/>
          </p:nvSpPr>
          <p:spPr>
            <a:xfrm flipH="false" flipV="false" rot="0">
              <a:off x="0" y="0"/>
              <a:ext cx="5080320" cy="914400"/>
            </a:xfrm>
            <a:custGeom>
              <a:avLst/>
              <a:gdLst/>
              <a:ahLst/>
              <a:cxnLst/>
              <a:rect r="r" b="b" t="t" l="l"/>
              <a:pathLst>
                <a:path h="914400" w="5080320">
                  <a:moveTo>
                    <a:pt x="0" y="0"/>
                  </a:moveTo>
                  <a:lnTo>
                    <a:pt x="5080320" y="0"/>
                  </a:lnTo>
                  <a:lnTo>
                    <a:pt x="5080320" y="914400"/>
                  </a:lnTo>
                  <a:lnTo>
                    <a:pt x="0" y="914400"/>
                  </a:lnTo>
                  <a:close/>
                </a:path>
              </a:pathLst>
            </a:custGeom>
            <a:solidFill>
              <a:srgbClr val="000000">
                <a:alpha val="0"/>
              </a:srgbClr>
            </a:solidFill>
          </p:spPr>
        </p:sp>
        <p:sp>
          <p:nvSpPr>
            <p:cNvPr name="TextBox 4" id="4"/>
            <p:cNvSpPr txBox="true"/>
            <p:nvPr/>
          </p:nvSpPr>
          <p:spPr>
            <a:xfrm>
              <a:off x="0" y="-38100"/>
              <a:ext cx="5080320" cy="952500"/>
            </a:xfrm>
            <a:prstGeom prst="rect">
              <a:avLst/>
            </a:prstGeom>
          </p:spPr>
          <p:txBody>
            <a:bodyPr anchor="t" rtlCol="false" tIns="0" lIns="0" bIns="0" rIns="0"/>
            <a:lstStyle/>
            <a:p>
              <a:pPr algn="r">
                <a:lnSpc>
                  <a:spcPts val="2160"/>
                </a:lnSpc>
              </a:pPr>
              <a:r>
                <a:rPr lang="en-US" sz="1800" spc="-1">
                  <a:solidFill>
                    <a:srgbClr val="CC6600"/>
                  </a:solidFill>
                  <a:latin typeface="Arial"/>
                  <a:ea typeface="Arial"/>
                  <a:cs typeface="Arial"/>
                  <a:sym typeface="Arial"/>
                </a:rPr>
                <a:t>*</a:t>
              </a:r>
            </a:p>
          </p:txBody>
        </p:sp>
      </p:grpSp>
      <p:grpSp>
        <p:nvGrpSpPr>
          <p:cNvPr name="Group 5" id="5"/>
          <p:cNvGrpSpPr/>
          <p:nvPr/>
        </p:nvGrpSpPr>
        <p:grpSpPr>
          <a:xfrm rot="0">
            <a:off x="6248340" y="9601200"/>
            <a:ext cx="5791500" cy="685800"/>
            <a:chOff x="0" y="0"/>
            <a:chExt cx="7722000" cy="914400"/>
          </a:xfrm>
        </p:grpSpPr>
        <p:sp>
          <p:nvSpPr>
            <p:cNvPr name="Freeform 6" id="6"/>
            <p:cNvSpPr/>
            <p:nvPr/>
          </p:nvSpPr>
          <p:spPr>
            <a:xfrm flipH="false" flipV="false" rot="0">
              <a:off x="0" y="0"/>
              <a:ext cx="7722000" cy="914400"/>
            </a:xfrm>
            <a:custGeom>
              <a:avLst/>
              <a:gdLst/>
              <a:ahLst/>
              <a:cxnLst/>
              <a:rect r="r" b="b" t="t" l="l"/>
              <a:pathLst>
                <a:path h="914400" w="7722000">
                  <a:moveTo>
                    <a:pt x="0" y="0"/>
                  </a:moveTo>
                  <a:lnTo>
                    <a:pt x="7722000" y="0"/>
                  </a:lnTo>
                  <a:lnTo>
                    <a:pt x="7722000" y="914400"/>
                  </a:lnTo>
                  <a:lnTo>
                    <a:pt x="0" y="914400"/>
                  </a:lnTo>
                  <a:close/>
                </a:path>
              </a:pathLst>
            </a:custGeom>
            <a:solidFill>
              <a:srgbClr val="000000">
                <a:alpha val="0"/>
              </a:srgbClr>
            </a:solidFill>
          </p:spPr>
        </p:sp>
        <p:sp>
          <p:nvSpPr>
            <p:cNvPr name="TextBox 7" id="7"/>
            <p:cNvSpPr txBox="true"/>
            <p:nvPr/>
          </p:nvSpPr>
          <p:spPr>
            <a:xfrm>
              <a:off x="0" y="-47625"/>
              <a:ext cx="7722000" cy="962025"/>
            </a:xfrm>
            <a:prstGeom prst="rect">
              <a:avLst/>
            </a:prstGeom>
          </p:spPr>
          <p:txBody>
            <a:bodyPr anchor="t" rtlCol="false" tIns="0" lIns="0" bIns="0" rIns="0"/>
            <a:lstStyle/>
            <a:p>
              <a:pPr algn="ctr">
                <a:lnSpc>
                  <a:spcPts val="2520"/>
                </a:lnSpc>
              </a:pPr>
              <a:r>
                <a:rPr lang="en-US" sz="2100" spc="-1">
                  <a:solidFill>
                    <a:srgbClr val="CC6600"/>
                  </a:solidFill>
                  <a:latin typeface="Times New Roman"/>
                  <a:ea typeface="Times New Roman"/>
                  <a:cs typeface="Times New Roman"/>
                  <a:sym typeface="Times New Roman"/>
                </a:rPr>
                <a:t>NIT Delhi</a:t>
              </a:r>
            </a:p>
          </p:txBody>
        </p:sp>
      </p:grpSp>
      <p:sp>
        <p:nvSpPr>
          <p:cNvPr name="Freeform 8" id="8"/>
          <p:cNvSpPr/>
          <p:nvPr/>
        </p:nvSpPr>
        <p:spPr>
          <a:xfrm flipH="false" flipV="false" rot="0">
            <a:off x="323659" y="2531277"/>
            <a:ext cx="10728224" cy="4728473"/>
          </a:xfrm>
          <a:custGeom>
            <a:avLst/>
            <a:gdLst/>
            <a:ahLst/>
            <a:cxnLst/>
            <a:rect r="r" b="b" t="t" l="l"/>
            <a:pathLst>
              <a:path h="4728473" w="10728224">
                <a:moveTo>
                  <a:pt x="0" y="0"/>
                </a:moveTo>
                <a:lnTo>
                  <a:pt x="10728225" y="0"/>
                </a:lnTo>
                <a:lnTo>
                  <a:pt x="10728225" y="4728473"/>
                </a:lnTo>
                <a:lnTo>
                  <a:pt x="0" y="4728473"/>
                </a:lnTo>
                <a:lnTo>
                  <a:pt x="0" y="0"/>
                </a:lnTo>
                <a:close/>
              </a:path>
            </a:pathLst>
          </a:custGeom>
          <a:blipFill>
            <a:blip r:embed="rId2"/>
            <a:stretch>
              <a:fillRect l="-1986" t="0" r="-2333" b="0"/>
            </a:stretch>
          </a:blipFill>
          <a:ln w="38100" cap="sq">
            <a:solidFill>
              <a:srgbClr val="000000"/>
            </a:solidFill>
            <a:prstDash val="solid"/>
            <a:miter/>
          </a:ln>
        </p:spPr>
      </p:sp>
      <p:sp>
        <p:nvSpPr>
          <p:cNvPr name="TextBox 9" id="9"/>
          <p:cNvSpPr txBox="true"/>
          <p:nvPr/>
        </p:nvSpPr>
        <p:spPr>
          <a:xfrm rot="0">
            <a:off x="323659" y="7647385"/>
            <a:ext cx="10818256" cy="362533"/>
          </a:xfrm>
          <a:prstGeom prst="rect">
            <a:avLst/>
          </a:prstGeom>
        </p:spPr>
        <p:txBody>
          <a:bodyPr anchor="t" rtlCol="false" tIns="0" lIns="0" bIns="0" rIns="0">
            <a:spAutoFit/>
          </a:bodyPr>
          <a:lstStyle/>
          <a:p>
            <a:pPr algn="just">
              <a:lnSpc>
                <a:spcPts val="2865"/>
              </a:lnSpc>
              <a:spcBef>
                <a:spcPct val="0"/>
              </a:spcBef>
            </a:pPr>
            <a:r>
              <a:rPr lang="en-US" b="true" sz="2204">
                <a:solidFill>
                  <a:srgbClr val="000000"/>
                </a:solidFill>
                <a:latin typeface="Klein Bold"/>
                <a:ea typeface="Klein Bold"/>
                <a:cs typeface="Klein Bold"/>
                <a:sym typeface="Klein Bold"/>
              </a:rPr>
              <a:t>Fig 8.</a:t>
            </a:r>
            <a:r>
              <a:rPr lang="en-US" sz="2204">
                <a:solidFill>
                  <a:srgbClr val="000000"/>
                </a:solidFill>
                <a:latin typeface="Klein"/>
                <a:ea typeface="Klein"/>
                <a:cs typeface="Klein"/>
                <a:sym typeface="Klein"/>
              </a:rPr>
              <a:t> The comparison of GNN and MAVS performance post-attack. </a:t>
            </a:r>
          </a:p>
        </p:txBody>
      </p:sp>
      <p:sp>
        <p:nvSpPr>
          <p:cNvPr name="TextBox 10" id="10"/>
          <p:cNvSpPr txBox="true"/>
          <p:nvPr/>
        </p:nvSpPr>
        <p:spPr>
          <a:xfrm rot="0">
            <a:off x="8164339" y="4695825"/>
            <a:ext cx="1959322" cy="304800"/>
          </a:xfrm>
          <a:prstGeom prst="rect">
            <a:avLst/>
          </a:prstGeom>
        </p:spPr>
        <p:txBody>
          <a:bodyPr anchor="t" rtlCol="false" tIns="0" lIns="0" bIns="0" rIns="0">
            <a:spAutoFit/>
          </a:bodyPr>
          <a:lstStyle/>
          <a:p>
            <a:pPr algn="ctr">
              <a:lnSpc>
                <a:spcPts val="2160"/>
              </a:lnSpc>
              <a:spcBef>
                <a:spcPct val="0"/>
              </a:spcBef>
            </a:pPr>
            <a:r>
              <a:rPr lang="en-US" sz="1800" spc="0">
                <a:solidFill>
                  <a:srgbClr val="000000"/>
                </a:solidFill>
                <a:latin typeface="Times New Roman"/>
                <a:ea typeface="Times New Roman"/>
                <a:cs typeface="Times New Roman"/>
                <a:sym typeface="Times New Roman"/>
              </a:rPr>
              <a:t>Your paragraph text</a:t>
            </a:r>
          </a:p>
        </p:txBody>
      </p:sp>
      <p:sp>
        <p:nvSpPr>
          <p:cNvPr name="TextBox 11" id="11"/>
          <p:cNvSpPr txBox="true"/>
          <p:nvPr/>
        </p:nvSpPr>
        <p:spPr>
          <a:xfrm rot="0">
            <a:off x="11225107" y="4036696"/>
            <a:ext cx="6869903" cy="4886325"/>
          </a:xfrm>
          <a:prstGeom prst="rect">
            <a:avLst/>
          </a:prstGeom>
        </p:spPr>
        <p:txBody>
          <a:bodyPr anchor="t" rtlCol="false" tIns="0" lIns="0" bIns="0" rIns="0">
            <a:spAutoFit/>
          </a:bodyPr>
          <a:lstStyle/>
          <a:p>
            <a:pPr algn="just" marL="631906" indent="-315953" lvl="1">
              <a:lnSpc>
                <a:spcPts val="3512"/>
              </a:lnSpc>
              <a:buFont typeface="Arial"/>
              <a:buChar char="•"/>
            </a:pPr>
            <a:r>
              <a:rPr lang="en-US" sz="2926">
                <a:solidFill>
                  <a:srgbClr val="000000"/>
                </a:solidFill>
                <a:latin typeface="Times New Roman"/>
                <a:ea typeface="Times New Roman"/>
                <a:cs typeface="Times New Roman"/>
                <a:sym typeface="Times New Roman"/>
              </a:rPr>
              <a:t>A</a:t>
            </a:r>
            <a:r>
              <a:rPr lang="en-US" sz="2926">
                <a:solidFill>
                  <a:srgbClr val="000000"/>
                </a:solidFill>
                <a:latin typeface="Times New Roman"/>
                <a:ea typeface="Times New Roman"/>
                <a:cs typeface="Times New Roman"/>
                <a:sym typeface="Times New Roman"/>
              </a:rPr>
              <a:t>fter the adversarial attack, MAVS  maintains a balance between true positives (20) and false negatives (16) due to its fact-checking agent, indicating partial resilience to adversarial interference.</a:t>
            </a:r>
          </a:p>
          <a:p>
            <a:pPr algn="just">
              <a:lnSpc>
                <a:spcPts val="3512"/>
              </a:lnSpc>
            </a:pPr>
            <a:r>
              <a:rPr lang="en-US" sz="2926">
                <a:solidFill>
                  <a:srgbClr val="000000"/>
                </a:solidFill>
                <a:latin typeface="Times New Roman"/>
                <a:ea typeface="Times New Roman"/>
                <a:cs typeface="Times New Roman"/>
                <a:sym typeface="Times New Roman"/>
              </a:rPr>
              <a:t> </a:t>
            </a:r>
          </a:p>
          <a:p>
            <a:pPr algn="just" marL="631906" indent="-315953" lvl="1">
              <a:lnSpc>
                <a:spcPts val="3512"/>
              </a:lnSpc>
              <a:buFont typeface="Arial"/>
              <a:buChar char="•"/>
            </a:pPr>
            <a:r>
              <a:rPr lang="en-US" sz="2926">
                <a:solidFill>
                  <a:srgbClr val="000000"/>
                </a:solidFill>
                <a:latin typeface="Times New Roman"/>
                <a:ea typeface="Times New Roman"/>
                <a:cs typeface="Times New Roman"/>
                <a:sym typeface="Times New Roman"/>
              </a:rPr>
              <a:t>Conversely, GNNs demonstrate a severe decline, completely failing to classify ”Fake News” instances, as all predictions default to ”Real.”</a:t>
            </a:r>
          </a:p>
        </p:txBody>
      </p:sp>
      <p:sp>
        <p:nvSpPr>
          <p:cNvPr name="TextBox 12" id="12"/>
          <p:cNvSpPr txBox="true"/>
          <p:nvPr/>
        </p:nvSpPr>
        <p:spPr>
          <a:xfrm rot="0">
            <a:off x="3141395" y="1668423"/>
            <a:ext cx="11781405" cy="547370"/>
          </a:xfrm>
          <a:prstGeom prst="rect">
            <a:avLst/>
          </a:prstGeom>
        </p:spPr>
        <p:txBody>
          <a:bodyPr anchor="t" rtlCol="false" tIns="0" lIns="0" bIns="0" rIns="0">
            <a:spAutoFit/>
          </a:bodyPr>
          <a:lstStyle/>
          <a:p>
            <a:pPr algn="ctr">
              <a:lnSpc>
                <a:spcPts val="4479"/>
              </a:lnSpc>
            </a:pPr>
          </a:p>
        </p:txBody>
      </p:sp>
      <p:grpSp>
        <p:nvGrpSpPr>
          <p:cNvPr name="Group 13" id="13"/>
          <p:cNvGrpSpPr/>
          <p:nvPr/>
        </p:nvGrpSpPr>
        <p:grpSpPr>
          <a:xfrm rot="0">
            <a:off x="2618773" y="426374"/>
            <a:ext cx="13049553" cy="1789453"/>
            <a:chOff x="0" y="0"/>
            <a:chExt cx="17399404" cy="2385937"/>
          </a:xfrm>
        </p:grpSpPr>
        <p:sp>
          <p:nvSpPr>
            <p:cNvPr name="TextBox 14" id="14"/>
            <p:cNvSpPr txBox="true"/>
            <p:nvPr/>
          </p:nvSpPr>
          <p:spPr>
            <a:xfrm rot="0">
              <a:off x="0" y="-76200"/>
              <a:ext cx="17399404" cy="1494367"/>
            </a:xfrm>
            <a:prstGeom prst="rect">
              <a:avLst/>
            </a:prstGeom>
          </p:spPr>
          <p:txBody>
            <a:bodyPr anchor="t" rtlCol="false" tIns="0" lIns="0" bIns="0" rIns="0">
              <a:spAutoFit/>
            </a:bodyPr>
            <a:lstStyle/>
            <a:p>
              <a:pPr algn="ctr">
                <a:lnSpc>
                  <a:spcPts val="9099"/>
                </a:lnSpc>
              </a:pPr>
              <a:r>
                <a:rPr lang="en-US" b="true" sz="6999">
                  <a:solidFill>
                    <a:srgbClr val="2A2E3A"/>
                  </a:solidFill>
                  <a:latin typeface="Klein Bold"/>
                  <a:ea typeface="Klein Bold"/>
                  <a:cs typeface="Klein Bold"/>
                  <a:sym typeface="Klein Bold"/>
                </a:rPr>
                <a:t>Results </a:t>
              </a:r>
              <a:r>
                <a:rPr lang="en-US" b="true" sz="6999">
                  <a:solidFill>
                    <a:srgbClr val="718BAB"/>
                  </a:solidFill>
                  <a:latin typeface="Klein Bold"/>
                  <a:ea typeface="Klein Bold"/>
                  <a:cs typeface="Klein Bold"/>
                  <a:sym typeface="Klein Bold"/>
                </a:rPr>
                <a:t> Obtained </a:t>
              </a:r>
            </a:p>
          </p:txBody>
        </p:sp>
        <p:sp>
          <p:nvSpPr>
            <p:cNvPr name="TextBox 15" id="15"/>
            <p:cNvSpPr txBox="true"/>
            <p:nvPr/>
          </p:nvSpPr>
          <p:spPr>
            <a:xfrm rot="0">
              <a:off x="845432" y="1678335"/>
              <a:ext cx="15708540" cy="707602"/>
            </a:xfrm>
            <a:prstGeom prst="rect">
              <a:avLst/>
            </a:prstGeom>
          </p:spPr>
          <p:txBody>
            <a:bodyPr anchor="t" rtlCol="false" tIns="0" lIns="0" bIns="0" rIns="0">
              <a:spAutoFit/>
            </a:bodyPr>
            <a:lstStyle/>
            <a:p>
              <a:pPr algn="ctr">
                <a:lnSpc>
                  <a:spcPts val="4479"/>
                </a:lnSpc>
              </a:pPr>
            </a:p>
          </p:txBody>
        </p:sp>
      </p:grpSp>
    </p:spTree>
  </p:cSld>
  <p:clrMapOvr>
    <a:masterClrMapping/>
  </p:clrMapOvr>
  <p:transition spd="fast">
    <p:fade/>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153969"/>
        </a:solidFill>
      </p:bgPr>
    </p:bg>
    <p:spTree>
      <p:nvGrpSpPr>
        <p:cNvPr id="1" name=""/>
        <p:cNvGrpSpPr/>
        <p:nvPr/>
      </p:nvGrpSpPr>
      <p:grpSpPr>
        <a:xfrm>
          <a:off x="0" y="0"/>
          <a:ext cx="0" cy="0"/>
          <a:chOff x="0" y="0"/>
          <a:chExt cx="0" cy="0"/>
        </a:xfrm>
      </p:grpSpPr>
      <p:grpSp>
        <p:nvGrpSpPr>
          <p:cNvPr name="Group 2" id="2"/>
          <p:cNvGrpSpPr/>
          <p:nvPr/>
        </p:nvGrpSpPr>
        <p:grpSpPr>
          <a:xfrm rot="0">
            <a:off x="9525" y="0"/>
            <a:ext cx="18288000" cy="3773114"/>
            <a:chOff x="0" y="0"/>
            <a:chExt cx="24384000" cy="5030819"/>
          </a:xfrm>
        </p:grpSpPr>
        <p:pic>
          <p:nvPicPr>
            <p:cNvPr name="Picture 3" id="3"/>
            <p:cNvPicPr>
              <a:picLocks noChangeAspect="true"/>
            </p:cNvPicPr>
            <p:nvPr/>
          </p:nvPicPr>
          <p:blipFill>
            <a:blip r:embed="rId2">
              <a:alphaModFix amt="14000"/>
            </a:blip>
            <a:srcRect l="0" t="27933" r="0" b="41099"/>
            <a:stretch>
              <a:fillRect/>
            </a:stretch>
          </p:blipFill>
          <p:spPr>
            <a:xfrm flipH="false" flipV="false">
              <a:off x="0" y="0"/>
              <a:ext cx="24384000" cy="5030819"/>
            </a:xfrm>
            <a:prstGeom prst="rect">
              <a:avLst/>
            </a:prstGeom>
          </p:spPr>
        </p:pic>
      </p:grpSp>
      <p:grpSp>
        <p:nvGrpSpPr>
          <p:cNvPr name="Group 4" id="4"/>
          <p:cNvGrpSpPr/>
          <p:nvPr/>
        </p:nvGrpSpPr>
        <p:grpSpPr>
          <a:xfrm rot="0">
            <a:off x="0" y="3773114"/>
            <a:ext cx="18288000" cy="6513886"/>
            <a:chOff x="0" y="0"/>
            <a:chExt cx="4816593" cy="1715591"/>
          </a:xfrm>
        </p:grpSpPr>
        <p:sp>
          <p:nvSpPr>
            <p:cNvPr name="Freeform 5" id="5"/>
            <p:cNvSpPr/>
            <p:nvPr/>
          </p:nvSpPr>
          <p:spPr>
            <a:xfrm flipH="false" flipV="false" rot="0">
              <a:off x="0" y="0"/>
              <a:ext cx="4816592" cy="1715591"/>
            </a:xfrm>
            <a:custGeom>
              <a:avLst/>
              <a:gdLst/>
              <a:ahLst/>
              <a:cxnLst/>
              <a:rect r="r" b="b" t="t" l="l"/>
              <a:pathLst>
                <a:path h="1715591" w="4816592">
                  <a:moveTo>
                    <a:pt x="0" y="0"/>
                  </a:moveTo>
                  <a:lnTo>
                    <a:pt x="4816592" y="0"/>
                  </a:lnTo>
                  <a:lnTo>
                    <a:pt x="4816592" y="1715591"/>
                  </a:lnTo>
                  <a:lnTo>
                    <a:pt x="0" y="1715591"/>
                  </a:lnTo>
                  <a:close/>
                </a:path>
              </a:pathLst>
            </a:custGeom>
            <a:solidFill>
              <a:srgbClr val="F4F4F4"/>
            </a:solidFill>
          </p:spPr>
        </p:sp>
        <p:sp>
          <p:nvSpPr>
            <p:cNvPr name="TextBox 6" id="6"/>
            <p:cNvSpPr txBox="true"/>
            <p:nvPr/>
          </p:nvSpPr>
          <p:spPr>
            <a:xfrm>
              <a:off x="0" y="-57150"/>
              <a:ext cx="4816593" cy="1772741"/>
            </a:xfrm>
            <a:prstGeom prst="rect">
              <a:avLst/>
            </a:prstGeom>
          </p:spPr>
          <p:txBody>
            <a:bodyPr anchor="ctr" rtlCol="false" tIns="50800" lIns="50800" bIns="50800" rIns="50800"/>
            <a:lstStyle/>
            <a:p>
              <a:pPr algn="ctr">
                <a:lnSpc>
                  <a:spcPts val="3639"/>
                </a:lnSpc>
              </a:pPr>
            </a:p>
          </p:txBody>
        </p:sp>
      </p:grpSp>
      <p:graphicFrame>
        <p:nvGraphicFramePr>
          <p:cNvPr name="Table 7" id="7"/>
          <p:cNvGraphicFramePr>
            <a:graphicFrameLocks noGrp="true"/>
          </p:cNvGraphicFramePr>
          <p:nvPr/>
        </p:nvGraphicFramePr>
        <p:xfrm>
          <a:off x="626042" y="4645343"/>
          <a:ext cx="8013685" cy="4530708"/>
        </p:xfrm>
        <a:graphic>
          <a:graphicData uri="http://schemas.openxmlformats.org/drawingml/2006/table">
            <a:tbl>
              <a:tblPr/>
              <a:tblGrid>
                <a:gridCol w="7097028"/>
                <a:gridCol w="916656"/>
              </a:tblGrid>
              <a:tr h="827611">
                <a:tc>
                  <a:txBody>
                    <a:bodyPr anchor="t" rtlCol="false"/>
                    <a:lstStyle/>
                    <a:p>
                      <a:pPr algn="l">
                        <a:lnSpc>
                          <a:spcPts val="3639"/>
                        </a:lnSpc>
                        <a:defRPr/>
                      </a:pPr>
                      <a:r>
                        <a:rPr lang="en-US" sz="2599">
                          <a:solidFill>
                            <a:srgbClr val="2A2E3A"/>
                          </a:solidFill>
                          <a:latin typeface="Helios"/>
                          <a:ea typeface="Helios"/>
                          <a:cs typeface="Helios"/>
                          <a:sym typeface="Helios"/>
                        </a:rPr>
                        <a:t>Introduction and Motivation </a:t>
                      </a: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0">
                      <a:solidFill>
                        <a:srgbClr val="DBDBDB"/>
                      </a:solidFill>
                      <a:prstDash val="solid"/>
                      <a:round/>
                      <a:headEnd type="none" w="med" len="med"/>
                      <a:tailEnd type="none" w="med" len="med"/>
                    </a:lnT>
                    <a:lnB cmpd="sng" algn="ctr" cap="flat" w="9525">
                      <a:solidFill>
                        <a:srgbClr val="F4F4F4"/>
                      </a:solidFill>
                      <a:prstDash val="solid"/>
                      <a:round/>
                      <a:headEnd type="none" w="med" len="med"/>
                      <a:tailEnd type="none" w="med" len="med"/>
                    </a:lnB>
                  </a:tcPr>
                </a:tc>
                <a:tc>
                  <a:txBody>
                    <a:bodyPr anchor="t" rtlCol="false"/>
                    <a:lstStyle/>
                    <a:p>
                      <a:pPr algn="r">
                        <a:lnSpc>
                          <a:spcPts val="3640"/>
                        </a:lnSpc>
                        <a:defRPr/>
                      </a:pPr>
                      <a:r>
                        <a:rPr lang="en-US" sz="2600" b="true">
                          <a:solidFill>
                            <a:srgbClr val="718BAB"/>
                          </a:solidFill>
                          <a:latin typeface="Helios Bold"/>
                          <a:ea typeface="Helios Bold"/>
                          <a:cs typeface="Helios Bold"/>
                          <a:sym typeface="Helios Bold"/>
                        </a:rPr>
                        <a:t>3</a:t>
                      </a: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0">
                      <a:solidFill>
                        <a:srgbClr val="DBDBDB"/>
                      </a:solidFill>
                      <a:prstDash val="solid"/>
                      <a:round/>
                      <a:headEnd type="none" w="med" len="med"/>
                      <a:tailEnd type="none" w="med" len="med"/>
                    </a:lnT>
                    <a:lnB cmpd="sng" algn="ctr" cap="flat" w="9525">
                      <a:solidFill>
                        <a:srgbClr val="F4F4F4"/>
                      </a:solidFill>
                      <a:prstDash val="solid"/>
                      <a:round/>
                      <a:headEnd type="none" w="med" len="med"/>
                      <a:tailEnd type="none" w="med" len="med"/>
                    </a:lnB>
                  </a:tcPr>
                </a:tc>
              </a:tr>
              <a:tr h="832373">
                <a:tc>
                  <a:txBody>
                    <a:bodyPr anchor="t" rtlCol="false"/>
                    <a:lstStyle/>
                    <a:p>
                      <a:pPr algn="l">
                        <a:lnSpc>
                          <a:spcPts val="3639"/>
                        </a:lnSpc>
                        <a:defRPr/>
                      </a:pPr>
                      <a:r>
                        <a:rPr lang="en-US" sz="2599">
                          <a:solidFill>
                            <a:srgbClr val="2A2E3A"/>
                          </a:solidFill>
                          <a:latin typeface="Helios"/>
                          <a:ea typeface="Helios"/>
                          <a:cs typeface="Helios"/>
                          <a:sym typeface="Helios"/>
                        </a:rPr>
                        <a:t>Problem Statement</a:t>
                      </a: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9525">
                      <a:solidFill>
                        <a:srgbClr val="F4F4F4"/>
                      </a:solidFill>
                      <a:prstDash val="solid"/>
                      <a:round/>
                      <a:headEnd type="none" w="med" len="med"/>
                      <a:tailEnd type="none" w="med" len="med"/>
                    </a:lnT>
                    <a:lnB cmpd="sng" algn="ctr" cap="flat" w="9525">
                      <a:solidFill>
                        <a:srgbClr val="F4F4F4"/>
                      </a:solidFill>
                      <a:prstDash val="solid"/>
                      <a:round/>
                      <a:headEnd type="none" w="med" len="med"/>
                      <a:tailEnd type="none" w="med" len="med"/>
                    </a:lnB>
                  </a:tcPr>
                </a:tc>
                <a:tc>
                  <a:txBody>
                    <a:bodyPr anchor="t" rtlCol="false"/>
                    <a:lstStyle/>
                    <a:p>
                      <a:pPr algn="r">
                        <a:lnSpc>
                          <a:spcPts val="3640"/>
                        </a:lnSpc>
                        <a:defRPr/>
                      </a:pPr>
                      <a:r>
                        <a:rPr lang="en-US" sz="2600" b="true">
                          <a:solidFill>
                            <a:srgbClr val="718BAB"/>
                          </a:solidFill>
                          <a:latin typeface="Helios Bold"/>
                          <a:ea typeface="Helios Bold"/>
                          <a:cs typeface="Helios Bold"/>
                          <a:sym typeface="Helios Bold"/>
                        </a:rPr>
                        <a:t>4</a:t>
                      </a: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9525">
                      <a:solidFill>
                        <a:srgbClr val="F4F4F4"/>
                      </a:solidFill>
                      <a:prstDash val="solid"/>
                      <a:round/>
                      <a:headEnd type="none" w="med" len="med"/>
                      <a:tailEnd type="none" w="med" len="med"/>
                    </a:lnT>
                    <a:lnB cmpd="sng" algn="ctr" cap="flat" w="9525">
                      <a:solidFill>
                        <a:srgbClr val="F4F4F4"/>
                      </a:solidFill>
                      <a:prstDash val="solid"/>
                      <a:round/>
                      <a:headEnd type="none" w="med" len="med"/>
                      <a:tailEnd type="none" w="med" len="med"/>
                    </a:lnB>
                  </a:tcPr>
                </a:tc>
              </a:tr>
              <a:tr h="1247775">
                <a:tc>
                  <a:txBody>
                    <a:bodyPr anchor="t" rtlCol="false"/>
                    <a:lstStyle/>
                    <a:p>
                      <a:pPr algn="l">
                        <a:lnSpc>
                          <a:spcPts val="3639"/>
                        </a:lnSpc>
                        <a:defRPr/>
                      </a:pPr>
                      <a:r>
                        <a:rPr lang="en-US" sz="2599">
                          <a:solidFill>
                            <a:srgbClr val="2A2E3A"/>
                          </a:solidFill>
                          <a:latin typeface="Helios"/>
                          <a:ea typeface="Helios"/>
                          <a:cs typeface="Helios"/>
                          <a:sym typeface="Helios"/>
                        </a:rPr>
                        <a:t>Comparative Analysis of Fake News Detection Techniques</a:t>
                      </a: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9525">
                      <a:solidFill>
                        <a:srgbClr val="F4F4F4"/>
                      </a:solidFill>
                      <a:prstDash val="solid"/>
                      <a:round/>
                      <a:headEnd type="none" w="med" len="med"/>
                      <a:tailEnd type="none" w="med" len="med"/>
                    </a:lnT>
                    <a:lnB cmpd="sng" algn="ctr" cap="flat" w="9525">
                      <a:solidFill>
                        <a:srgbClr val="F4F4F4"/>
                      </a:solidFill>
                      <a:prstDash val="solid"/>
                      <a:round/>
                      <a:headEnd type="none" w="med" len="med"/>
                      <a:tailEnd type="none" w="med" len="med"/>
                    </a:lnB>
                  </a:tcPr>
                </a:tc>
                <a:tc>
                  <a:txBody>
                    <a:bodyPr anchor="t" rtlCol="false"/>
                    <a:lstStyle/>
                    <a:p>
                      <a:pPr algn="r">
                        <a:lnSpc>
                          <a:spcPts val="3640"/>
                        </a:lnSpc>
                        <a:defRPr/>
                      </a:pPr>
                      <a:r>
                        <a:rPr lang="en-US" sz="2600" b="true">
                          <a:solidFill>
                            <a:srgbClr val="718BAB"/>
                          </a:solidFill>
                          <a:latin typeface="Helios Bold"/>
                          <a:ea typeface="Helios Bold"/>
                          <a:cs typeface="Helios Bold"/>
                          <a:sym typeface="Helios Bold"/>
                        </a:rPr>
                        <a:t>5</a:t>
                      </a: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9525">
                      <a:solidFill>
                        <a:srgbClr val="F4F4F4"/>
                      </a:solidFill>
                      <a:prstDash val="solid"/>
                      <a:round/>
                      <a:headEnd type="none" w="med" len="med"/>
                      <a:tailEnd type="none" w="med" len="med"/>
                    </a:lnT>
                    <a:lnB cmpd="sng" algn="ctr" cap="flat" w="9525">
                      <a:solidFill>
                        <a:srgbClr val="F4F4F4"/>
                      </a:solidFill>
                      <a:prstDash val="solid"/>
                      <a:round/>
                      <a:headEnd type="none" w="med" len="med"/>
                      <a:tailEnd type="none" w="med" len="med"/>
                    </a:lnB>
                  </a:tcPr>
                </a:tc>
              </a:tr>
              <a:tr h="790575">
                <a:tc>
                  <a:txBody>
                    <a:bodyPr anchor="t" rtlCol="false"/>
                    <a:lstStyle/>
                    <a:p>
                      <a:pPr algn="l">
                        <a:lnSpc>
                          <a:spcPts val="3639"/>
                        </a:lnSpc>
                        <a:defRPr/>
                      </a:pPr>
                      <a:r>
                        <a:rPr lang="en-US" sz="2599">
                          <a:solidFill>
                            <a:srgbClr val="2A2E3A"/>
                          </a:solidFill>
                          <a:latin typeface="Helios"/>
                          <a:ea typeface="Helios"/>
                          <a:cs typeface="Helios"/>
                          <a:sym typeface="Helios"/>
                        </a:rPr>
                        <a:t>Proposed Methodology</a:t>
                      </a: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9525">
                      <a:solidFill>
                        <a:srgbClr val="F4F4F4"/>
                      </a:solidFill>
                      <a:prstDash val="solid"/>
                      <a:round/>
                      <a:headEnd type="none" w="med" len="med"/>
                      <a:tailEnd type="none" w="med" len="med"/>
                    </a:lnT>
                    <a:lnB cmpd="sng" algn="ctr" cap="flat" w="9525">
                      <a:solidFill>
                        <a:srgbClr val="F4F4F4"/>
                      </a:solidFill>
                      <a:prstDash val="solid"/>
                      <a:round/>
                      <a:headEnd type="none" w="med" len="med"/>
                      <a:tailEnd type="none" w="med" len="med"/>
                    </a:lnB>
                  </a:tcPr>
                </a:tc>
                <a:tc>
                  <a:txBody>
                    <a:bodyPr anchor="t" rtlCol="false"/>
                    <a:lstStyle/>
                    <a:p>
                      <a:pPr algn="r">
                        <a:lnSpc>
                          <a:spcPts val="3640"/>
                        </a:lnSpc>
                        <a:defRPr/>
                      </a:pPr>
                      <a:r>
                        <a:rPr lang="en-US" sz="2600" b="true">
                          <a:solidFill>
                            <a:srgbClr val="718BAB"/>
                          </a:solidFill>
                          <a:latin typeface="Helios Bold"/>
                          <a:ea typeface="Helios Bold"/>
                          <a:cs typeface="Helios Bold"/>
                          <a:sym typeface="Helios Bold"/>
                        </a:rPr>
                        <a:t>7</a:t>
                      </a: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9525">
                      <a:solidFill>
                        <a:srgbClr val="F4F4F4"/>
                      </a:solidFill>
                      <a:prstDash val="solid"/>
                      <a:round/>
                      <a:headEnd type="none" w="med" len="med"/>
                      <a:tailEnd type="none" w="med" len="med"/>
                    </a:lnT>
                    <a:lnB cmpd="sng" algn="ctr" cap="flat" w="9525">
                      <a:solidFill>
                        <a:srgbClr val="F4F4F4"/>
                      </a:solidFill>
                      <a:prstDash val="solid"/>
                      <a:round/>
                      <a:headEnd type="none" w="med" len="med"/>
                      <a:tailEnd type="none" w="med" len="med"/>
                    </a:lnB>
                  </a:tcPr>
                </a:tc>
              </a:tr>
              <a:tr h="832373">
                <a:tc>
                  <a:txBody>
                    <a:bodyPr anchor="t" rtlCol="false"/>
                    <a:lstStyle/>
                    <a:p>
                      <a:pPr algn="l">
                        <a:lnSpc>
                          <a:spcPts val="3639"/>
                        </a:lnSpc>
                        <a:defRPr/>
                      </a:pP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9525">
                      <a:solidFill>
                        <a:srgbClr val="F4F4F4"/>
                      </a:solidFill>
                      <a:prstDash val="solid"/>
                      <a:round/>
                      <a:headEnd type="none" w="med" len="med"/>
                      <a:tailEnd type="none" w="med" len="med"/>
                    </a:lnT>
                    <a:lnB cmpd="sng" algn="ctr" cap="flat" w="0">
                      <a:solidFill>
                        <a:srgbClr val="DBDBDB"/>
                      </a:solidFill>
                      <a:prstDash val="solid"/>
                      <a:round/>
                      <a:headEnd type="none" w="med" len="med"/>
                      <a:tailEnd type="none" w="med" len="med"/>
                    </a:lnB>
                  </a:tcPr>
                </a:tc>
                <a:tc>
                  <a:txBody>
                    <a:bodyPr anchor="t" rtlCol="false"/>
                    <a:lstStyle/>
                    <a:p>
                      <a:pPr algn="r">
                        <a:lnSpc>
                          <a:spcPts val="3640"/>
                        </a:lnSpc>
                        <a:defRPr/>
                      </a:pP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9525">
                      <a:solidFill>
                        <a:srgbClr val="F4F4F4"/>
                      </a:solidFill>
                      <a:prstDash val="solid"/>
                      <a:round/>
                      <a:headEnd type="none" w="med" len="med"/>
                      <a:tailEnd type="none" w="med" len="med"/>
                    </a:lnT>
                    <a:lnB cmpd="sng" algn="ctr" cap="flat" w="0">
                      <a:solidFill>
                        <a:srgbClr val="DBDBDB"/>
                      </a:solidFill>
                      <a:prstDash val="solid"/>
                      <a:round/>
                      <a:headEnd type="none" w="med" len="med"/>
                      <a:tailEnd type="none" w="med" len="med"/>
                    </a:lnB>
                  </a:tcPr>
                </a:tc>
              </a:tr>
            </a:tbl>
          </a:graphicData>
        </a:graphic>
      </p:graphicFrame>
      <p:graphicFrame>
        <p:nvGraphicFramePr>
          <p:cNvPr name="Table 8" id="8"/>
          <p:cNvGraphicFramePr>
            <a:graphicFrameLocks noGrp="true"/>
          </p:cNvGraphicFramePr>
          <p:nvPr/>
        </p:nvGraphicFramePr>
        <p:xfrm>
          <a:off x="9593872" y="4645343"/>
          <a:ext cx="8109248" cy="4159505"/>
        </p:xfrm>
        <a:graphic>
          <a:graphicData uri="http://schemas.openxmlformats.org/drawingml/2006/table">
            <a:tbl>
              <a:tblPr/>
              <a:tblGrid>
                <a:gridCol w="7092004"/>
                <a:gridCol w="1017244"/>
              </a:tblGrid>
              <a:tr h="832373">
                <a:tc>
                  <a:txBody>
                    <a:bodyPr anchor="t" rtlCol="false"/>
                    <a:lstStyle/>
                    <a:p>
                      <a:pPr algn="l">
                        <a:lnSpc>
                          <a:spcPts val="3639"/>
                        </a:lnSpc>
                        <a:defRPr/>
                      </a:pPr>
                      <a:r>
                        <a:rPr lang="en-US" sz="2599">
                          <a:solidFill>
                            <a:srgbClr val="2A2E3A"/>
                          </a:solidFill>
                          <a:latin typeface="Helios"/>
                          <a:ea typeface="Helios"/>
                          <a:cs typeface="Helios"/>
                          <a:sym typeface="Helios"/>
                        </a:rPr>
                        <a:t>Results and Analysis</a:t>
                      </a: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9525">
                      <a:solidFill>
                        <a:srgbClr val="F4F4F4"/>
                      </a:solidFill>
                      <a:prstDash val="solid"/>
                      <a:round/>
                      <a:headEnd type="none" w="med" len="med"/>
                      <a:tailEnd type="none" w="med" len="med"/>
                    </a:lnT>
                    <a:lnB cmpd="sng" algn="ctr" cap="flat" w="0">
                      <a:solidFill>
                        <a:srgbClr val="DBDBDB"/>
                      </a:solidFill>
                      <a:prstDash val="solid"/>
                      <a:round/>
                      <a:headEnd type="none" w="med" len="med"/>
                      <a:tailEnd type="none" w="med" len="med"/>
                    </a:lnB>
                  </a:tcPr>
                </a:tc>
                <a:tc>
                  <a:txBody>
                    <a:bodyPr anchor="t" rtlCol="false"/>
                    <a:lstStyle/>
                    <a:p>
                      <a:pPr algn="r">
                        <a:lnSpc>
                          <a:spcPts val="3640"/>
                        </a:lnSpc>
                        <a:defRPr/>
                      </a:pPr>
                      <a:r>
                        <a:rPr lang="en-US" sz="2600" b="true">
                          <a:solidFill>
                            <a:srgbClr val="718BAB"/>
                          </a:solidFill>
                          <a:latin typeface="Helios Bold"/>
                          <a:ea typeface="Helios Bold"/>
                          <a:cs typeface="Helios Bold"/>
                          <a:sym typeface="Helios Bold"/>
                        </a:rPr>
                        <a:t>17</a:t>
                      </a: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9525">
                      <a:solidFill>
                        <a:srgbClr val="F4F4F4"/>
                      </a:solidFill>
                      <a:prstDash val="solid"/>
                      <a:round/>
                      <a:headEnd type="none" w="med" len="med"/>
                      <a:tailEnd type="none" w="med" len="med"/>
                    </a:lnT>
                    <a:lnB cmpd="sng" algn="ctr" cap="flat" w="0">
                      <a:solidFill>
                        <a:srgbClr val="DBDBDB"/>
                      </a:solidFill>
                      <a:prstDash val="solid"/>
                      <a:round/>
                      <a:headEnd type="none" w="med" len="med"/>
                      <a:tailEnd type="none" w="med" len="med"/>
                    </a:lnB>
                  </a:tcPr>
                </a:tc>
              </a:tr>
              <a:tr h="791481">
                <a:tc>
                  <a:txBody>
                    <a:bodyPr anchor="t" rtlCol="false"/>
                    <a:lstStyle/>
                    <a:p>
                      <a:pPr algn="l">
                        <a:lnSpc>
                          <a:spcPts val="3639"/>
                        </a:lnSpc>
                        <a:defRPr/>
                      </a:pPr>
                      <a:r>
                        <a:rPr lang="en-US" sz="2599">
                          <a:solidFill>
                            <a:srgbClr val="2A2E3A"/>
                          </a:solidFill>
                          <a:latin typeface="Helios"/>
                          <a:ea typeface="Helios"/>
                          <a:cs typeface="Helios"/>
                          <a:sym typeface="Helios"/>
                        </a:rPr>
                        <a:t>Ablation Study</a:t>
                      </a: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9525">
                      <a:solidFill>
                        <a:srgbClr val="F4F4F4"/>
                      </a:solidFill>
                      <a:prstDash val="solid"/>
                      <a:round/>
                      <a:headEnd type="none" w="med" len="med"/>
                      <a:tailEnd type="none" w="med" len="med"/>
                    </a:lnT>
                    <a:lnB cmpd="sng" algn="ctr" cap="flat" w="0">
                      <a:solidFill>
                        <a:srgbClr val="DBDBDB"/>
                      </a:solidFill>
                      <a:prstDash val="solid"/>
                      <a:round/>
                      <a:headEnd type="none" w="med" len="med"/>
                      <a:tailEnd type="none" w="med" len="med"/>
                    </a:lnB>
                  </a:tcPr>
                </a:tc>
                <a:tc>
                  <a:txBody>
                    <a:bodyPr anchor="t" rtlCol="false"/>
                    <a:lstStyle/>
                    <a:p>
                      <a:pPr algn="r">
                        <a:lnSpc>
                          <a:spcPts val="3640"/>
                        </a:lnSpc>
                        <a:defRPr/>
                      </a:pPr>
                      <a:r>
                        <a:rPr lang="en-US" sz="2600" b="true">
                          <a:solidFill>
                            <a:srgbClr val="718BAB"/>
                          </a:solidFill>
                          <a:latin typeface="Helios Bold"/>
                          <a:ea typeface="Helios Bold"/>
                          <a:cs typeface="Helios Bold"/>
                          <a:sym typeface="Helios Bold"/>
                        </a:rPr>
                        <a:t>21</a:t>
                      </a: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9525">
                      <a:solidFill>
                        <a:srgbClr val="F4F4F4"/>
                      </a:solidFill>
                      <a:prstDash val="solid"/>
                      <a:round/>
                      <a:headEnd type="none" w="med" len="med"/>
                      <a:tailEnd type="none" w="med" len="med"/>
                    </a:lnT>
                    <a:lnB cmpd="sng" algn="ctr" cap="flat" w="0">
                      <a:solidFill>
                        <a:srgbClr val="DBDBDB"/>
                      </a:solidFill>
                      <a:prstDash val="solid"/>
                      <a:round/>
                      <a:headEnd type="none" w="med" len="med"/>
                      <a:tailEnd type="none" w="med" len="med"/>
                    </a:lnB>
                  </a:tcPr>
                </a:tc>
              </a:tr>
              <a:tr h="875668">
                <a:tc>
                  <a:txBody>
                    <a:bodyPr anchor="t" rtlCol="false"/>
                    <a:lstStyle/>
                    <a:p>
                      <a:pPr algn="l">
                        <a:lnSpc>
                          <a:spcPts val="3639"/>
                        </a:lnSpc>
                        <a:defRPr/>
                      </a:pPr>
                      <a:r>
                        <a:rPr lang="en-US" sz="2599">
                          <a:solidFill>
                            <a:srgbClr val="2A2E3A"/>
                          </a:solidFill>
                          <a:latin typeface="Helios"/>
                          <a:ea typeface="Helios"/>
                          <a:cs typeface="Helios"/>
                          <a:sym typeface="Helios"/>
                        </a:rPr>
                        <a:t>References</a:t>
                      </a: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9525">
                      <a:solidFill>
                        <a:srgbClr val="F4F4F4"/>
                      </a:solidFill>
                      <a:prstDash val="solid"/>
                      <a:round/>
                      <a:headEnd type="none" w="med" len="med"/>
                      <a:tailEnd type="none" w="med" len="med"/>
                    </a:lnT>
                    <a:lnB cmpd="sng" algn="ctr" cap="flat" w="0">
                      <a:solidFill>
                        <a:srgbClr val="DBDBDB"/>
                      </a:solidFill>
                      <a:prstDash val="solid"/>
                      <a:round/>
                      <a:headEnd type="none" w="med" len="med"/>
                      <a:tailEnd type="none" w="med" len="med"/>
                    </a:lnB>
                  </a:tcPr>
                </a:tc>
                <a:tc>
                  <a:txBody>
                    <a:bodyPr anchor="t" rtlCol="false"/>
                    <a:lstStyle/>
                    <a:p>
                      <a:pPr algn="r">
                        <a:lnSpc>
                          <a:spcPts val="3640"/>
                        </a:lnSpc>
                        <a:defRPr/>
                      </a:pPr>
                      <a:r>
                        <a:rPr lang="en-US" sz="2600" b="true">
                          <a:solidFill>
                            <a:srgbClr val="718BAB"/>
                          </a:solidFill>
                          <a:latin typeface="Helios Bold"/>
                          <a:ea typeface="Helios Bold"/>
                          <a:cs typeface="Helios Bold"/>
                          <a:sym typeface="Helios Bold"/>
                        </a:rPr>
                        <a:t>23</a:t>
                      </a: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9525">
                      <a:solidFill>
                        <a:srgbClr val="F4F4F4"/>
                      </a:solidFill>
                      <a:prstDash val="solid"/>
                      <a:round/>
                      <a:headEnd type="none" w="med" len="med"/>
                      <a:tailEnd type="none" w="med" len="med"/>
                    </a:lnT>
                    <a:lnB cmpd="sng" algn="ctr" cap="flat" w="0">
                      <a:solidFill>
                        <a:srgbClr val="DBDBDB"/>
                      </a:solidFill>
                      <a:prstDash val="solid"/>
                      <a:round/>
                      <a:headEnd type="none" w="med" len="med"/>
                      <a:tailEnd type="none" w="med" len="med"/>
                    </a:lnB>
                  </a:tcPr>
                </a:tc>
              </a:tr>
              <a:tr h="832373">
                <a:tc>
                  <a:txBody>
                    <a:bodyPr anchor="t" rtlCol="false"/>
                    <a:lstStyle/>
                    <a:p>
                      <a:pPr algn="l">
                        <a:lnSpc>
                          <a:spcPts val="3639"/>
                        </a:lnSpc>
                        <a:defRPr/>
                      </a:pP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9525">
                      <a:solidFill>
                        <a:srgbClr val="F4F4F4"/>
                      </a:solidFill>
                      <a:prstDash val="solid"/>
                      <a:round/>
                      <a:headEnd type="none" w="med" len="med"/>
                      <a:tailEnd type="none" w="med" len="med"/>
                    </a:lnT>
                    <a:lnB cmpd="sng" algn="ctr" cap="flat" w="0">
                      <a:solidFill>
                        <a:srgbClr val="DBDBDB"/>
                      </a:solidFill>
                      <a:prstDash val="solid"/>
                      <a:round/>
                      <a:headEnd type="none" w="med" len="med"/>
                      <a:tailEnd type="none" w="med" len="med"/>
                    </a:lnB>
                  </a:tcPr>
                </a:tc>
                <a:tc>
                  <a:txBody>
                    <a:bodyPr anchor="t" rtlCol="false"/>
                    <a:lstStyle/>
                    <a:p>
                      <a:pPr algn="r">
                        <a:lnSpc>
                          <a:spcPts val="3640"/>
                        </a:lnSpc>
                        <a:defRPr/>
                      </a:pP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9525">
                      <a:solidFill>
                        <a:srgbClr val="F4F4F4"/>
                      </a:solidFill>
                      <a:prstDash val="solid"/>
                      <a:round/>
                      <a:headEnd type="none" w="med" len="med"/>
                      <a:tailEnd type="none" w="med" len="med"/>
                    </a:lnT>
                    <a:lnB cmpd="sng" algn="ctr" cap="flat" w="0">
                      <a:solidFill>
                        <a:srgbClr val="DBDBDB"/>
                      </a:solidFill>
                      <a:prstDash val="solid"/>
                      <a:round/>
                      <a:headEnd type="none" w="med" len="med"/>
                      <a:tailEnd type="none" w="med" len="med"/>
                    </a:lnB>
                  </a:tcPr>
                </a:tc>
              </a:tr>
              <a:tr h="827610">
                <a:tc>
                  <a:txBody>
                    <a:bodyPr anchor="t" rtlCol="false"/>
                    <a:lstStyle/>
                    <a:p>
                      <a:pPr algn="l">
                        <a:lnSpc>
                          <a:spcPts val="3639"/>
                        </a:lnSpc>
                        <a:defRPr/>
                      </a:pP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9525">
                      <a:solidFill>
                        <a:srgbClr val="F4F4F4"/>
                      </a:solidFill>
                      <a:prstDash val="solid"/>
                      <a:round/>
                      <a:headEnd type="none" w="med" len="med"/>
                      <a:tailEnd type="none" w="med" len="med"/>
                    </a:lnT>
                    <a:lnB cmpd="sng" algn="ctr" cap="flat" w="0">
                      <a:solidFill>
                        <a:srgbClr val="DBDBDB"/>
                      </a:solidFill>
                      <a:prstDash val="solid"/>
                      <a:round/>
                      <a:headEnd type="none" w="med" len="med"/>
                      <a:tailEnd type="none" w="med" len="med"/>
                    </a:lnB>
                  </a:tcPr>
                </a:tc>
                <a:tc>
                  <a:txBody>
                    <a:bodyPr anchor="t" rtlCol="false"/>
                    <a:lstStyle/>
                    <a:p>
                      <a:pPr algn="r">
                        <a:lnSpc>
                          <a:spcPts val="3640"/>
                        </a:lnSpc>
                        <a:defRPr/>
                      </a:pPr>
                      <a:endParaRPr lang="en-US" sz="1100"/>
                    </a:p>
                  </a:txBody>
                  <a:tcPr marL="152400" marR="152400" marT="152400" marB="152400" anchor="ctr">
                    <a:lnL cmpd="sng" algn="ctr" cap="flat" w="0">
                      <a:solidFill>
                        <a:srgbClr val="DBDBDB"/>
                      </a:solidFill>
                      <a:prstDash val="solid"/>
                      <a:round/>
                      <a:headEnd type="none" w="med" len="med"/>
                      <a:tailEnd type="none" w="med" len="med"/>
                    </a:lnL>
                    <a:lnR cmpd="sng" algn="ctr" cap="flat" w="0">
                      <a:solidFill>
                        <a:srgbClr val="DBDBDB"/>
                      </a:solidFill>
                      <a:prstDash val="solid"/>
                      <a:round/>
                      <a:headEnd type="none" w="med" len="med"/>
                      <a:tailEnd type="none" w="med" len="med"/>
                    </a:lnR>
                    <a:lnT cmpd="sng" algn="ctr" cap="flat" w="9525">
                      <a:solidFill>
                        <a:srgbClr val="F4F4F4"/>
                      </a:solidFill>
                      <a:prstDash val="solid"/>
                      <a:round/>
                      <a:headEnd type="none" w="med" len="med"/>
                      <a:tailEnd type="none" w="med" len="med"/>
                    </a:lnT>
                    <a:lnB cmpd="sng" algn="ctr" cap="flat" w="0">
                      <a:solidFill>
                        <a:srgbClr val="DBDBDB"/>
                      </a:solidFill>
                      <a:prstDash val="solid"/>
                      <a:round/>
                      <a:headEnd type="none" w="med" len="med"/>
                      <a:tailEnd type="none" w="med" len="med"/>
                    </a:lnB>
                  </a:tcPr>
                </a:tc>
              </a:tr>
            </a:tbl>
          </a:graphicData>
        </a:graphic>
      </p:graphicFrame>
      <p:sp>
        <p:nvSpPr>
          <p:cNvPr name="TextBox 9" id="9"/>
          <p:cNvSpPr txBox="true"/>
          <p:nvPr/>
        </p:nvSpPr>
        <p:spPr>
          <a:xfrm rot="0">
            <a:off x="4639504" y="1391465"/>
            <a:ext cx="9008992" cy="1139825"/>
          </a:xfrm>
          <a:prstGeom prst="rect">
            <a:avLst/>
          </a:prstGeom>
        </p:spPr>
        <p:txBody>
          <a:bodyPr anchor="t" rtlCol="false" tIns="0" lIns="0" bIns="0" rIns="0">
            <a:spAutoFit/>
          </a:bodyPr>
          <a:lstStyle/>
          <a:p>
            <a:pPr algn="ctr">
              <a:lnSpc>
                <a:spcPts val="9099"/>
              </a:lnSpc>
            </a:pPr>
            <a:r>
              <a:rPr lang="en-US" b="true" sz="6999">
                <a:solidFill>
                  <a:srgbClr val="FFFFFF"/>
                </a:solidFill>
                <a:latin typeface="Klein Bold"/>
                <a:ea typeface="Klein Bold"/>
                <a:cs typeface="Klein Bold"/>
                <a:sym typeface="Klein Bold"/>
              </a:rPr>
              <a:t>Table of Content</a:t>
            </a:r>
          </a:p>
        </p:txBody>
      </p:sp>
      <p:sp>
        <p:nvSpPr>
          <p:cNvPr name="Freeform 10" id="10"/>
          <p:cNvSpPr/>
          <p:nvPr/>
        </p:nvSpPr>
        <p:spPr>
          <a:xfrm flipH="false" flipV="false" rot="0">
            <a:off x="8333203" y="-1109791"/>
            <a:ext cx="1621594" cy="1621594"/>
          </a:xfrm>
          <a:custGeom>
            <a:avLst/>
            <a:gdLst/>
            <a:ahLst/>
            <a:cxnLst/>
            <a:rect r="r" b="b" t="t" l="l"/>
            <a:pathLst>
              <a:path h="1621594" w="1621594">
                <a:moveTo>
                  <a:pt x="0" y="0"/>
                </a:moveTo>
                <a:lnTo>
                  <a:pt x="1621594" y="0"/>
                </a:lnTo>
                <a:lnTo>
                  <a:pt x="1621594" y="1621594"/>
                </a:lnTo>
                <a:lnTo>
                  <a:pt x="0" y="162159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1" id="11"/>
          <p:cNvSpPr/>
          <p:nvPr/>
        </p:nvSpPr>
        <p:spPr>
          <a:xfrm flipH="false" flipV="false" rot="0">
            <a:off x="8333203" y="9678747"/>
            <a:ext cx="1621594" cy="1621594"/>
          </a:xfrm>
          <a:custGeom>
            <a:avLst/>
            <a:gdLst/>
            <a:ahLst/>
            <a:cxnLst/>
            <a:rect r="r" b="b" t="t" l="l"/>
            <a:pathLst>
              <a:path h="1621594" w="1621594">
                <a:moveTo>
                  <a:pt x="0" y="0"/>
                </a:moveTo>
                <a:lnTo>
                  <a:pt x="1621594" y="0"/>
                </a:lnTo>
                <a:lnTo>
                  <a:pt x="1621594" y="1621594"/>
                </a:lnTo>
                <a:lnTo>
                  <a:pt x="0" y="162159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3868280" y="9601200"/>
            <a:ext cx="3810240" cy="685800"/>
            <a:chOff x="0" y="0"/>
            <a:chExt cx="5080320" cy="914400"/>
          </a:xfrm>
        </p:grpSpPr>
        <p:sp>
          <p:nvSpPr>
            <p:cNvPr name="Freeform 3" id="3"/>
            <p:cNvSpPr/>
            <p:nvPr/>
          </p:nvSpPr>
          <p:spPr>
            <a:xfrm flipH="false" flipV="false" rot="0">
              <a:off x="0" y="0"/>
              <a:ext cx="5080320" cy="914400"/>
            </a:xfrm>
            <a:custGeom>
              <a:avLst/>
              <a:gdLst/>
              <a:ahLst/>
              <a:cxnLst/>
              <a:rect r="r" b="b" t="t" l="l"/>
              <a:pathLst>
                <a:path h="914400" w="5080320">
                  <a:moveTo>
                    <a:pt x="0" y="0"/>
                  </a:moveTo>
                  <a:lnTo>
                    <a:pt x="5080320" y="0"/>
                  </a:lnTo>
                  <a:lnTo>
                    <a:pt x="5080320" y="914400"/>
                  </a:lnTo>
                  <a:lnTo>
                    <a:pt x="0" y="914400"/>
                  </a:lnTo>
                  <a:close/>
                </a:path>
              </a:pathLst>
            </a:custGeom>
            <a:solidFill>
              <a:srgbClr val="000000">
                <a:alpha val="0"/>
              </a:srgbClr>
            </a:solidFill>
          </p:spPr>
        </p:sp>
        <p:sp>
          <p:nvSpPr>
            <p:cNvPr name="TextBox 4" id="4"/>
            <p:cNvSpPr txBox="true"/>
            <p:nvPr/>
          </p:nvSpPr>
          <p:spPr>
            <a:xfrm>
              <a:off x="0" y="-38100"/>
              <a:ext cx="5080320" cy="952500"/>
            </a:xfrm>
            <a:prstGeom prst="rect">
              <a:avLst/>
            </a:prstGeom>
          </p:spPr>
          <p:txBody>
            <a:bodyPr anchor="t" rtlCol="false" tIns="0" lIns="0" bIns="0" rIns="0"/>
            <a:lstStyle/>
            <a:p>
              <a:pPr algn="r">
                <a:lnSpc>
                  <a:spcPts val="2160"/>
                </a:lnSpc>
              </a:pPr>
              <a:r>
                <a:rPr lang="en-US" sz="1800" spc="-1">
                  <a:solidFill>
                    <a:srgbClr val="CC6600"/>
                  </a:solidFill>
                  <a:latin typeface="Arial"/>
                  <a:ea typeface="Arial"/>
                  <a:cs typeface="Arial"/>
                  <a:sym typeface="Arial"/>
                </a:rPr>
                <a:t>*</a:t>
              </a:r>
            </a:p>
          </p:txBody>
        </p:sp>
      </p:grpSp>
      <p:sp>
        <p:nvSpPr>
          <p:cNvPr name="Freeform 5" id="5"/>
          <p:cNvSpPr/>
          <p:nvPr/>
        </p:nvSpPr>
        <p:spPr>
          <a:xfrm flipH="false" flipV="false" rot="0">
            <a:off x="352233" y="2030320"/>
            <a:ext cx="8928284" cy="6015432"/>
          </a:xfrm>
          <a:custGeom>
            <a:avLst/>
            <a:gdLst/>
            <a:ahLst/>
            <a:cxnLst/>
            <a:rect r="r" b="b" t="t" l="l"/>
            <a:pathLst>
              <a:path h="6015432" w="8928284">
                <a:moveTo>
                  <a:pt x="0" y="0"/>
                </a:moveTo>
                <a:lnTo>
                  <a:pt x="8928284" y="0"/>
                </a:lnTo>
                <a:lnTo>
                  <a:pt x="8928284" y="6015431"/>
                </a:lnTo>
                <a:lnTo>
                  <a:pt x="0" y="6015431"/>
                </a:lnTo>
                <a:lnTo>
                  <a:pt x="0" y="0"/>
                </a:lnTo>
                <a:close/>
              </a:path>
            </a:pathLst>
          </a:custGeom>
          <a:blipFill>
            <a:blip r:embed="rId2"/>
            <a:stretch>
              <a:fillRect l="0" t="0" r="0" b="0"/>
            </a:stretch>
          </a:blipFill>
          <a:ln w="38100" cap="sq">
            <a:solidFill>
              <a:srgbClr val="000000"/>
            </a:solidFill>
            <a:prstDash val="solid"/>
            <a:miter/>
          </a:ln>
        </p:spPr>
      </p:sp>
      <p:sp>
        <p:nvSpPr>
          <p:cNvPr name="Freeform 6" id="6"/>
          <p:cNvSpPr/>
          <p:nvPr/>
        </p:nvSpPr>
        <p:spPr>
          <a:xfrm flipH="false" flipV="false" rot="0">
            <a:off x="9450044" y="2129492"/>
            <a:ext cx="8625916" cy="4604083"/>
          </a:xfrm>
          <a:custGeom>
            <a:avLst/>
            <a:gdLst/>
            <a:ahLst/>
            <a:cxnLst/>
            <a:rect r="r" b="b" t="t" l="l"/>
            <a:pathLst>
              <a:path h="4604083" w="8625916">
                <a:moveTo>
                  <a:pt x="0" y="0"/>
                </a:moveTo>
                <a:lnTo>
                  <a:pt x="8625916" y="0"/>
                </a:lnTo>
                <a:lnTo>
                  <a:pt x="8625916" y="4604083"/>
                </a:lnTo>
                <a:lnTo>
                  <a:pt x="0" y="4604083"/>
                </a:lnTo>
                <a:lnTo>
                  <a:pt x="0" y="0"/>
                </a:lnTo>
                <a:close/>
              </a:path>
            </a:pathLst>
          </a:custGeom>
          <a:blipFill>
            <a:blip r:embed="rId3"/>
            <a:stretch>
              <a:fillRect l="0" t="0" r="0" b="0"/>
            </a:stretch>
          </a:blipFill>
        </p:spPr>
      </p:sp>
      <p:sp>
        <p:nvSpPr>
          <p:cNvPr name="TextBox 7" id="7"/>
          <p:cNvSpPr txBox="true"/>
          <p:nvPr/>
        </p:nvSpPr>
        <p:spPr>
          <a:xfrm rot="0">
            <a:off x="9597234" y="6705000"/>
            <a:ext cx="8478726" cy="1448435"/>
          </a:xfrm>
          <a:prstGeom prst="rect">
            <a:avLst/>
          </a:prstGeom>
        </p:spPr>
        <p:txBody>
          <a:bodyPr anchor="t" rtlCol="false" tIns="0" lIns="0" bIns="0" rIns="0">
            <a:spAutoFit/>
          </a:bodyPr>
          <a:lstStyle/>
          <a:p>
            <a:pPr algn="just">
              <a:lnSpc>
                <a:spcPts val="2859"/>
              </a:lnSpc>
            </a:pPr>
            <a:r>
              <a:rPr lang="en-US" sz="2199" b="true">
                <a:solidFill>
                  <a:srgbClr val="000000"/>
                </a:solidFill>
                <a:latin typeface="Klein Bold"/>
                <a:ea typeface="Klein Bold"/>
                <a:cs typeface="Klein Bold"/>
                <a:sym typeface="Klein Bold"/>
              </a:rPr>
              <a:t>Table 7.</a:t>
            </a:r>
            <a:r>
              <a:rPr lang="en-US" sz="2199">
                <a:solidFill>
                  <a:srgbClr val="000000"/>
                </a:solidFill>
                <a:latin typeface="Klein"/>
                <a:ea typeface="Klein"/>
                <a:cs typeface="Klein"/>
                <a:sym typeface="Klein"/>
              </a:rPr>
              <a:t> Time Complexity Analysis of Agents vs MAVS where E = Edges, N = Nodes, F = Features, C = Number of Claims , T = Token Count </a:t>
            </a:r>
          </a:p>
          <a:p>
            <a:pPr algn="just">
              <a:lnSpc>
                <a:spcPts val="2859"/>
              </a:lnSpc>
              <a:spcBef>
                <a:spcPct val="0"/>
              </a:spcBef>
            </a:pPr>
          </a:p>
        </p:txBody>
      </p:sp>
      <p:sp>
        <p:nvSpPr>
          <p:cNvPr name="TextBox 8" id="8"/>
          <p:cNvSpPr txBox="true"/>
          <p:nvPr/>
        </p:nvSpPr>
        <p:spPr>
          <a:xfrm rot="0">
            <a:off x="470350" y="8225943"/>
            <a:ext cx="7863368" cy="724535"/>
          </a:xfrm>
          <a:prstGeom prst="rect">
            <a:avLst/>
          </a:prstGeom>
        </p:spPr>
        <p:txBody>
          <a:bodyPr anchor="t" rtlCol="false" tIns="0" lIns="0" bIns="0" rIns="0">
            <a:spAutoFit/>
          </a:bodyPr>
          <a:lstStyle/>
          <a:p>
            <a:pPr algn="just">
              <a:lnSpc>
                <a:spcPts val="2859"/>
              </a:lnSpc>
              <a:spcBef>
                <a:spcPct val="0"/>
              </a:spcBef>
            </a:pPr>
            <a:r>
              <a:rPr lang="en-US" b="true" sz="2199">
                <a:solidFill>
                  <a:srgbClr val="000000"/>
                </a:solidFill>
                <a:latin typeface="Klein Bold"/>
                <a:ea typeface="Klein Bold"/>
                <a:cs typeface="Klein Bold"/>
                <a:sym typeface="Klein Bold"/>
              </a:rPr>
              <a:t>Fig 10.</a:t>
            </a:r>
            <a:r>
              <a:rPr lang="en-US" sz="2199">
                <a:solidFill>
                  <a:srgbClr val="000000"/>
                </a:solidFill>
                <a:latin typeface="Klein"/>
                <a:ea typeface="Klein"/>
                <a:cs typeface="Klein"/>
                <a:sym typeface="Klein"/>
              </a:rPr>
              <a:t> Comparison of True Values with Predictions for GNN, Sentiment, Stance, and MAVS Models</a:t>
            </a:r>
          </a:p>
        </p:txBody>
      </p:sp>
      <p:sp>
        <p:nvSpPr>
          <p:cNvPr name="TextBox 9" id="9"/>
          <p:cNvSpPr txBox="true"/>
          <p:nvPr/>
        </p:nvSpPr>
        <p:spPr>
          <a:xfrm rot="0">
            <a:off x="9597234" y="8119155"/>
            <a:ext cx="8102656" cy="1076325"/>
          </a:xfrm>
          <a:prstGeom prst="rect">
            <a:avLst/>
          </a:prstGeom>
        </p:spPr>
        <p:txBody>
          <a:bodyPr anchor="t" rtlCol="false" tIns="0" lIns="0" bIns="0" rIns="0">
            <a:spAutoFit/>
          </a:bodyPr>
          <a:lstStyle/>
          <a:p>
            <a:pPr algn="just">
              <a:lnSpc>
                <a:spcPts val="4037"/>
              </a:lnSpc>
              <a:spcBef>
                <a:spcPct val="0"/>
              </a:spcBef>
            </a:pPr>
            <a:r>
              <a:rPr lang="en-US" sz="3364" spc="-2">
                <a:solidFill>
                  <a:srgbClr val="000000"/>
                </a:solidFill>
                <a:latin typeface="Times New Roman"/>
                <a:ea typeface="Times New Roman"/>
                <a:cs typeface="Times New Roman"/>
                <a:sym typeface="Times New Roman"/>
              </a:rPr>
              <a:t>T</a:t>
            </a:r>
            <a:r>
              <a:rPr lang="en-US" sz="3364" spc="-2">
                <a:solidFill>
                  <a:srgbClr val="000000"/>
                </a:solidFill>
                <a:latin typeface="Times New Roman"/>
                <a:ea typeface="Times New Roman"/>
                <a:cs typeface="Times New Roman"/>
                <a:sym typeface="Times New Roman"/>
              </a:rPr>
              <a:t>he overall </a:t>
            </a:r>
            <a:r>
              <a:rPr lang="en-US" b="true" sz="3364" spc="-2">
                <a:solidFill>
                  <a:srgbClr val="000000"/>
                </a:solidFill>
                <a:latin typeface="Times New Roman Bold"/>
                <a:ea typeface="Times New Roman Bold"/>
                <a:cs typeface="Times New Roman Bold"/>
                <a:sym typeface="Times New Roman Bold"/>
              </a:rPr>
              <a:t>time complexity</a:t>
            </a:r>
            <a:r>
              <a:rPr lang="en-US" sz="3364" spc="-2">
                <a:solidFill>
                  <a:srgbClr val="000000"/>
                </a:solidFill>
                <a:latin typeface="Times New Roman"/>
                <a:ea typeface="Times New Roman"/>
                <a:cs typeface="Times New Roman"/>
                <a:sym typeface="Times New Roman"/>
              </a:rPr>
              <a:t> remains equivalent to that of the base GNN model. </a:t>
            </a:r>
          </a:p>
        </p:txBody>
      </p:sp>
      <p:sp>
        <p:nvSpPr>
          <p:cNvPr name="TextBox 10" id="10"/>
          <p:cNvSpPr txBox="true"/>
          <p:nvPr/>
        </p:nvSpPr>
        <p:spPr>
          <a:xfrm rot="0">
            <a:off x="3141395" y="1668423"/>
            <a:ext cx="11781405" cy="547370"/>
          </a:xfrm>
          <a:prstGeom prst="rect">
            <a:avLst/>
          </a:prstGeom>
        </p:spPr>
        <p:txBody>
          <a:bodyPr anchor="t" rtlCol="false" tIns="0" lIns="0" bIns="0" rIns="0">
            <a:spAutoFit/>
          </a:bodyPr>
          <a:lstStyle/>
          <a:p>
            <a:pPr algn="ctr">
              <a:lnSpc>
                <a:spcPts val="4479"/>
              </a:lnSpc>
            </a:pPr>
          </a:p>
        </p:txBody>
      </p:sp>
      <p:grpSp>
        <p:nvGrpSpPr>
          <p:cNvPr name="Group 11" id="11"/>
          <p:cNvGrpSpPr/>
          <p:nvPr/>
        </p:nvGrpSpPr>
        <p:grpSpPr>
          <a:xfrm rot="0">
            <a:off x="2618773" y="426374"/>
            <a:ext cx="13049553" cy="1789453"/>
            <a:chOff x="0" y="0"/>
            <a:chExt cx="17399404" cy="2385937"/>
          </a:xfrm>
        </p:grpSpPr>
        <p:sp>
          <p:nvSpPr>
            <p:cNvPr name="TextBox 12" id="12"/>
            <p:cNvSpPr txBox="true"/>
            <p:nvPr/>
          </p:nvSpPr>
          <p:spPr>
            <a:xfrm rot="0">
              <a:off x="0" y="-76200"/>
              <a:ext cx="17399404" cy="1494367"/>
            </a:xfrm>
            <a:prstGeom prst="rect">
              <a:avLst/>
            </a:prstGeom>
          </p:spPr>
          <p:txBody>
            <a:bodyPr anchor="t" rtlCol="false" tIns="0" lIns="0" bIns="0" rIns="0">
              <a:spAutoFit/>
            </a:bodyPr>
            <a:lstStyle/>
            <a:p>
              <a:pPr algn="ctr">
                <a:lnSpc>
                  <a:spcPts val="9099"/>
                </a:lnSpc>
              </a:pPr>
              <a:r>
                <a:rPr lang="en-US" b="true" sz="6999">
                  <a:solidFill>
                    <a:srgbClr val="2A2E3A"/>
                  </a:solidFill>
                  <a:latin typeface="Klein Bold"/>
                  <a:ea typeface="Klein Bold"/>
                  <a:cs typeface="Klein Bold"/>
                  <a:sym typeface="Klein Bold"/>
                </a:rPr>
                <a:t>Results </a:t>
              </a:r>
              <a:r>
                <a:rPr lang="en-US" b="true" sz="6999">
                  <a:solidFill>
                    <a:srgbClr val="718BAB"/>
                  </a:solidFill>
                  <a:latin typeface="Klein Bold"/>
                  <a:ea typeface="Klein Bold"/>
                  <a:cs typeface="Klein Bold"/>
                  <a:sym typeface="Klein Bold"/>
                </a:rPr>
                <a:t> Obtained </a:t>
              </a:r>
            </a:p>
          </p:txBody>
        </p:sp>
        <p:sp>
          <p:nvSpPr>
            <p:cNvPr name="TextBox 13" id="13"/>
            <p:cNvSpPr txBox="true"/>
            <p:nvPr/>
          </p:nvSpPr>
          <p:spPr>
            <a:xfrm rot="0">
              <a:off x="845432" y="1678335"/>
              <a:ext cx="15708540" cy="707602"/>
            </a:xfrm>
            <a:prstGeom prst="rect">
              <a:avLst/>
            </a:prstGeom>
          </p:spPr>
          <p:txBody>
            <a:bodyPr anchor="t" rtlCol="false" tIns="0" lIns="0" bIns="0" rIns="0">
              <a:spAutoFit/>
            </a:bodyPr>
            <a:lstStyle/>
            <a:p>
              <a:pPr algn="ctr">
                <a:lnSpc>
                  <a:spcPts val="4479"/>
                </a:lnSpc>
              </a:pPr>
            </a:p>
          </p:txBody>
        </p:sp>
      </p:grpSp>
    </p:spTree>
  </p:cSld>
  <p:clrMapOvr>
    <a:masterClrMapping/>
  </p:clrMapOvr>
  <p:transition spd="fast">
    <p:fade/>
  </p:transition>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19334" y="2273254"/>
            <a:ext cx="8323988" cy="6284611"/>
          </a:xfrm>
          <a:custGeom>
            <a:avLst/>
            <a:gdLst/>
            <a:ahLst/>
            <a:cxnLst/>
            <a:rect r="r" b="b" t="t" l="l"/>
            <a:pathLst>
              <a:path h="6284611" w="8323988">
                <a:moveTo>
                  <a:pt x="0" y="0"/>
                </a:moveTo>
                <a:lnTo>
                  <a:pt x="8323988" y="0"/>
                </a:lnTo>
                <a:lnTo>
                  <a:pt x="8323988" y="6284611"/>
                </a:lnTo>
                <a:lnTo>
                  <a:pt x="0" y="6284611"/>
                </a:lnTo>
                <a:lnTo>
                  <a:pt x="0" y="0"/>
                </a:lnTo>
                <a:close/>
              </a:path>
            </a:pathLst>
          </a:custGeom>
          <a:blipFill>
            <a:blip r:embed="rId2"/>
            <a:stretch>
              <a:fillRect l="0" t="0" r="0" b="0"/>
            </a:stretch>
          </a:blipFill>
          <a:ln w="38100" cap="sq">
            <a:solidFill>
              <a:srgbClr val="000000"/>
            </a:solidFill>
            <a:prstDash val="solid"/>
            <a:miter/>
          </a:ln>
        </p:spPr>
      </p:sp>
      <p:sp>
        <p:nvSpPr>
          <p:cNvPr name="Freeform 3" id="3"/>
          <p:cNvSpPr/>
          <p:nvPr/>
        </p:nvSpPr>
        <p:spPr>
          <a:xfrm flipH="false" flipV="false" rot="0">
            <a:off x="8964142" y="3475641"/>
            <a:ext cx="9216538" cy="3225788"/>
          </a:xfrm>
          <a:custGeom>
            <a:avLst/>
            <a:gdLst/>
            <a:ahLst/>
            <a:cxnLst/>
            <a:rect r="r" b="b" t="t" l="l"/>
            <a:pathLst>
              <a:path h="3225788" w="9216538">
                <a:moveTo>
                  <a:pt x="0" y="0"/>
                </a:moveTo>
                <a:lnTo>
                  <a:pt x="9216538" y="0"/>
                </a:lnTo>
                <a:lnTo>
                  <a:pt x="9216538" y="3225788"/>
                </a:lnTo>
                <a:lnTo>
                  <a:pt x="0" y="3225788"/>
                </a:lnTo>
                <a:lnTo>
                  <a:pt x="0" y="0"/>
                </a:lnTo>
                <a:close/>
              </a:path>
            </a:pathLst>
          </a:custGeom>
          <a:blipFill>
            <a:blip r:embed="rId3"/>
            <a:stretch>
              <a:fillRect l="0" t="0" r="0" b="0"/>
            </a:stretch>
          </a:blipFill>
        </p:spPr>
      </p:sp>
      <p:sp>
        <p:nvSpPr>
          <p:cNvPr name="TextBox 4" id="4"/>
          <p:cNvSpPr txBox="true"/>
          <p:nvPr/>
        </p:nvSpPr>
        <p:spPr>
          <a:xfrm rot="0">
            <a:off x="8964142" y="2407879"/>
            <a:ext cx="9111818" cy="724483"/>
          </a:xfrm>
          <a:prstGeom prst="rect">
            <a:avLst/>
          </a:prstGeom>
        </p:spPr>
        <p:txBody>
          <a:bodyPr anchor="t" rtlCol="false" tIns="0" lIns="0" bIns="0" rIns="0">
            <a:spAutoFit/>
          </a:bodyPr>
          <a:lstStyle/>
          <a:p>
            <a:pPr algn="just">
              <a:lnSpc>
                <a:spcPts val="2865"/>
              </a:lnSpc>
              <a:spcBef>
                <a:spcPct val="0"/>
              </a:spcBef>
            </a:pPr>
            <a:r>
              <a:rPr lang="en-US" b="true" sz="2204">
                <a:solidFill>
                  <a:srgbClr val="000000"/>
                </a:solidFill>
                <a:latin typeface="Klein Bold"/>
                <a:ea typeface="Klein Bold"/>
                <a:cs typeface="Klein Bold"/>
                <a:sym typeface="Klein Bold"/>
              </a:rPr>
              <a:t>Table 6.</a:t>
            </a:r>
            <a:r>
              <a:rPr lang="en-US" sz="2204">
                <a:solidFill>
                  <a:srgbClr val="000000"/>
                </a:solidFill>
                <a:latin typeface="Klein"/>
                <a:ea typeface="Klein"/>
                <a:cs typeface="Klein"/>
                <a:sym typeface="Klein"/>
              </a:rPr>
              <a:t> Performance Metrics comparison of agents used in MAVS</a:t>
            </a:r>
          </a:p>
        </p:txBody>
      </p:sp>
      <p:sp>
        <p:nvSpPr>
          <p:cNvPr name="TextBox 5" id="5"/>
          <p:cNvSpPr txBox="true"/>
          <p:nvPr/>
        </p:nvSpPr>
        <p:spPr>
          <a:xfrm rot="0">
            <a:off x="519334" y="8872190"/>
            <a:ext cx="8894461" cy="362585"/>
          </a:xfrm>
          <a:prstGeom prst="rect">
            <a:avLst/>
          </a:prstGeom>
        </p:spPr>
        <p:txBody>
          <a:bodyPr anchor="t" rtlCol="false" tIns="0" lIns="0" bIns="0" rIns="0">
            <a:spAutoFit/>
          </a:bodyPr>
          <a:lstStyle/>
          <a:p>
            <a:pPr algn="just">
              <a:lnSpc>
                <a:spcPts val="2859"/>
              </a:lnSpc>
              <a:spcBef>
                <a:spcPct val="0"/>
              </a:spcBef>
            </a:pPr>
            <a:r>
              <a:rPr lang="en-US" b="true" sz="2199">
                <a:solidFill>
                  <a:srgbClr val="000000"/>
                </a:solidFill>
                <a:latin typeface="Klein Bold"/>
                <a:ea typeface="Klein Bold"/>
                <a:cs typeface="Klein Bold"/>
                <a:sym typeface="Klein Bold"/>
              </a:rPr>
              <a:t>Fig 9.</a:t>
            </a:r>
            <a:r>
              <a:rPr lang="en-US" sz="2199">
                <a:solidFill>
                  <a:srgbClr val="000000"/>
                </a:solidFill>
                <a:latin typeface="Klein"/>
                <a:ea typeface="Klein"/>
                <a:cs typeface="Klein"/>
                <a:sym typeface="Klein"/>
              </a:rPr>
              <a:t> Confusion Matrix for all agents used in MAVS</a:t>
            </a:r>
          </a:p>
        </p:txBody>
      </p:sp>
      <p:sp>
        <p:nvSpPr>
          <p:cNvPr name="TextBox 6" id="6"/>
          <p:cNvSpPr txBox="true"/>
          <p:nvPr/>
        </p:nvSpPr>
        <p:spPr>
          <a:xfrm rot="0">
            <a:off x="8977463" y="6836865"/>
            <a:ext cx="9310537" cy="3181350"/>
          </a:xfrm>
          <a:prstGeom prst="rect">
            <a:avLst/>
          </a:prstGeom>
        </p:spPr>
        <p:txBody>
          <a:bodyPr anchor="t" rtlCol="false" tIns="0" lIns="0" bIns="0" rIns="0">
            <a:spAutoFit/>
          </a:bodyPr>
          <a:lstStyle/>
          <a:p>
            <a:pPr algn="just" marL="561337" indent="-280669" lvl="1">
              <a:lnSpc>
                <a:spcPts val="3119"/>
              </a:lnSpc>
              <a:buFont typeface="Arial"/>
              <a:buChar char="•"/>
            </a:pPr>
            <a:r>
              <a:rPr lang="en-US" sz="2599">
                <a:solidFill>
                  <a:srgbClr val="000000"/>
                </a:solidFill>
                <a:latin typeface="Times New Roman"/>
                <a:ea typeface="Times New Roman"/>
                <a:cs typeface="Times New Roman"/>
                <a:sym typeface="Times New Roman"/>
              </a:rPr>
              <a:t>The results indicate that the GNN achieves the highest precisi</a:t>
            </a:r>
            <a:r>
              <a:rPr lang="en-US" sz="2599">
                <a:solidFill>
                  <a:srgbClr val="000000"/>
                </a:solidFill>
                <a:latin typeface="Times New Roman"/>
                <a:ea typeface="Times New Roman"/>
                <a:cs typeface="Times New Roman"/>
                <a:sym typeface="Times New Roman"/>
              </a:rPr>
              <a:t>on (94.29%), ensuring minimal false positives. </a:t>
            </a:r>
          </a:p>
          <a:p>
            <a:pPr algn="just">
              <a:lnSpc>
                <a:spcPts val="3119"/>
              </a:lnSpc>
            </a:pPr>
          </a:p>
          <a:p>
            <a:pPr algn="just" marL="561337" indent="-280669" lvl="1">
              <a:lnSpc>
                <a:spcPts val="3119"/>
              </a:lnSpc>
              <a:buFont typeface="Arial"/>
              <a:buChar char="•"/>
            </a:pPr>
            <a:r>
              <a:rPr lang="en-US" sz="2599">
                <a:solidFill>
                  <a:srgbClr val="000000"/>
                </a:solidFill>
                <a:latin typeface="Times New Roman"/>
                <a:ea typeface="Times New Roman"/>
                <a:cs typeface="Times New Roman"/>
                <a:sym typeface="Times New Roman"/>
              </a:rPr>
              <a:t>The Fact Checker exhibits the highest recall (97.22%), making it the most effective at detecting fake news instances.</a:t>
            </a:r>
          </a:p>
          <a:p>
            <a:pPr algn="just">
              <a:lnSpc>
                <a:spcPts val="3119"/>
              </a:lnSpc>
            </a:pPr>
          </a:p>
          <a:p>
            <a:pPr algn="just" marL="561337" indent="-280669" lvl="1">
              <a:lnSpc>
                <a:spcPts val="3119"/>
              </a:lnSpc>
              <a:buFont typeface="Arial"/>
              <a:buChar char="•"/>
            </a:pPr>
            <a:r>
              <a:rPr lang="en-US" sz="2599">
                <a:solidFill>
                  <a:srgbClr val="000000"/>
                </a:solidFill>
                <a:latin typeface="Times New Roman"/>
                <a:ea typeface="Times New Roman"/>
                <a:cs typeface="Times New Roman"/>
                <a:sym typeface="Times New Roman"/>
              </a:rPr>
              <a:t>The Sentiment Checker and Stance Checker, while weaker in precision, provide </a:t>
            </a:r>
            <a:r>
              <a:rPr lang="en-US" sz="2599">
                <a:solidFill>
                  <a:srgbClr val="000000"/>
                </a:solidFill>
                <a:latin typeface="Times New Roman"/>
                <a:ea typeface="Times New Roman"/>
                <a:cs typeface="Times New Roman"/>
                <a:sym typeface="Times New Roman"/>
              </a:rPr>
              <a:t>v</a:t>
            </a:r>
            <a:r>
              <a:rPr lang="en-US" sz="2599">
                <a:solidFill>
                  <a:srgbClr val="000000"/>
                </a:solidFill>
                <a:latin typeface="Times New Roman"/>
                <a:ea typeface="Times New Roman"/>
                <a:cs typeface="Times New Roman"/>
                <a:sym typeface="Times New Roman"/>
              </a:rPr>
              <a:t>aluable complementary information.</a:t>
            </a:r>
          </a:p>
        </p:txBody>
      </p:sp>
      <p:sp>
        <p:nvSpPr>
          <p:cNvPr name="TextBox 7" id="7"/>
          <p:cNvSpPr txBox="true"/>
          <p:nvPr/>
        </p:nvSpPr>
        <p:spPr>
          <a:xfrm rot="0">
            <a:off x="3141395" y="1668423"/>
            <a:ext cx="11781405" cy="547370"/>
          </a:xfrm>
          <a:prstGeom prst="rect">
            <a:avLst/>
          </a:prstGeom>
        </p:spPr>
        <p:txBody>
          <a:bodyPr anchor="t" rtlCol="false" tIns="0" lIns="0" bIns="0" rIns="0">
            <a:spAutoFit/>
          </a:bodyPr>
          <a:lstStyle/>
          <a:p>
            <a:pPr algn="ctr">
              <a:lnSpc>
                <a:spcPts val="4479"/>
              </a:lnSpc>
            </a:pPr>
          </a:p>
        </p:txBody>
      </p:sp>
      <p:grpSp>
        <p:nvGrpSpPr>
          <p:cNvPr name="Group 8" id="8"/>
          <p:cNvGrpSpPr/>
          <p:nvPr/>
        </p:nvGrpSpPr>
        <p:grpSpPr>
          <a:xfrm rot="0">
            <a:off x="2618773" y="426374"/>
            <a:ext cx="13049553" cy="1789453"/>
            <a:chOff x="0" y="0"/>
            <a:chExt cx="17399404" cy="2385937"/>
          </a:xfrm>
        </p:grpSpPr>
        <p:sp>
          <p:nvSpPr>
            <p:cNvPr name="TextBox 9" id="9"/>
            <p:cNvSpPr txBox="true"/>
            <p:nvPr/>
          </p:nvSpPr>
          <p:spPr>
            <a:xfrm rot="0">
              <a:off x="0" y="-76200"/>
              <a:ext cx="17399404" cy="1494367"/>
            </a:xfrm>
            <a:prstGeom prst="rect">
              <a:avLst/>
            </a:prstGeom>
          </p:spPr>
          <p:txBody>
            <a:bodyPr anchor="t" rtlCol="false" tIns="0" lIns="0" bIns="0" rIns="0">
              <a:spAutoFit/>
            </a:bodyPr>
            <a:lstStyle/>
            <a:p>
              <a:pPr algn="ctr">
                <a:lnSpc>
                  <a:spcPts val="9099"/>
                </a:lnSpc>
              </a:pPr>
              <a:r>
                <a:rPr lang="en-US" b="true" sz="6999">
                  <a:solidFill>
                    <a:srgbClr val="2A2E3A"/>
                  </a:solidFill>
                  <a:latin typeface="Klein Bold"/>
                  <a:ea typeface="Klein Bold"/>
                  <a:cs typeface="Klein Bold"/>
                  <a:sym typeface="Klein Bold"/>
                </a:rPr>
                <a:t>Ablation </a:t>
              </a:r>
              <a:r>
                <a:rPr lang="en-US" b="true" sz="6999">
                  <a:solidFill>
                    <a:srgbClr val="718BAB"/>
                  </a:solidFill>
                  <a:latin typeface="Klein Bold"/>
                  <a:ea typeface="Klein Bold"/>
                  <a:cs typeface="Klein Bold"/>
                  <a:sym typeface="Klein Bold"/>
                </a:rPr>
                <a:t> Study</a:t>
              </a:r>
            </a:p>
          </p:txBody>
        </p:sp>
        <p:sp>
          <p:nvSpPr>
            <p:cNvPr name="TextBox 10" id="10"/>
            <p:cNvSpPr txBox="true"/>
            <p:nvPr/>
          </p:nvSpPr>
          <p:spPr>
            <a:xfrm rot="0">
              <a:off x="845432" y="1678335"/>
              <a:ext cx="15708540" cy="707602"/>
            </a:xfrm>
            <a:prstGeom prst="rect">
              <a:avLst/>
            </a:prstGeom>
          </p:spPr>
          <p:txBody>
            <a:bodyPr anchor="t" rtlCol="false" tIns="0" lIns="0" bIns="0" rIns="0">
              <a:spAutoFit/>
            </a:bodyPr>
            <a:lstStyle/>
            <a:p>
              <a:pPr algn="ctr">
                <a:lnSpc>
                  <a:spcPts val="4479"/>
                </a:lnSpc>
              </a:pPr>
            </a:p>
          </p:txBody>
        </p:sp>
      </p:grpSp>
    </p:spTree>
  </p:cSld>
  <p:clrMapOvr>
    <a:masterClrMapping/>
  </p:clrMapOvr>
  <p:transition spd="fast">
    <p:fade/>
  </p:transition>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894050" y="-686659"/>
            <a:ext cx="13960430" cy="13960430"/>
          </a:xfrm>
          <a:custGeom>
            <a:avLst/>
            <a:gdLst/>
            <a:ahLst/>
            <a:cxnLst/>
            <a:rect r="r" b="b" t="t" l="l"/>
            <a:pathLst>
              <a:path h="13960430" w="13960430">
                <a:moveTo>
                  <a:pt x="0" y="0"/>
                </a:moveTo>
                <a:lnTo>
                  <a:pt x="13960430" y="0"/>
                </a:lnTo>
                <a:lnTo>
                  <a:pt x="13960430" y="13960430"/>
                </a:lnTo>
                <a:lnTo>
                  <a:pt x="0" y="139604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390872" y="4453672"/>
            <a:ext cx="3141004" cy="2969237"/>
            <a:chOff x="0" y="0"/>
            <a:chExt cx="4188005" cy="3958982"/>
          </a:xfrm>
        </p:grpSpPr>
        <p:sp>
          <p:nvSpPr>
            <p:cNvPr name="TextBox 4" id="4"/>
            <p:cNvSpPr txBox="true"/>
            <p:nvPr/>
          </p:nvSpPr>
          <p:spPr>
            <a:xfrm rot="0">
              <a:off x="0" y="-76200"/>
              <a:ext cx="4188005" cy="3031067"/>
            </a:xfrm>
            <a:prstGeom prst="rect">
              <a:avLst/>
            </a:prstGeom>
          </p:spPr>
          <p:txBody>
            <a:bodyPr anchor="t" rtlCol="false" tIns="0" lIns="0" bIns="0" rIns="0">
              <a:spAutoFit/>
            </a:bodyPr>
            <a:lstStyle/>
            <a:p>
              <a:pPr algn="l">
                <a:lnSpc>
                  <a:spcPts val="9099"/>
                </a:lnSpc>
              </a:pPr>
              <a:r>
                <a:rPr lang="en-US" sz="6999" b="true">
                  <a:solidFill>
                    <a:srgbClr val="2A2E3A"/>
                  </a:solidFill>
                  <a:latin typeface="Klein Bold"/>
                  <a:ea typeface="Klein Bold"/>
                  <a:cs typeface="Klein Bold"/>
                  <a:sym typeface="Klein Bold"/>
                </a:rPr>
                <a:t>Future</a:t>
              </a:r>
              <a:r>
                <a:rPr lang="en-US" b="true" sz="6999">
                  <a:solidFill>
                    <a:srgbClr val="2A2E3A"/>
                  </a:solidFill>
                  <a:latin typeface="Klein Bold"/>
                  <a:ea typeface="Klein Bold"/>
                  <a:cs typeface="Klein Bold"/>
                  <a:sym typeface="Klein Bold"/>
                </a:rPr>
                <a:t> </a:t>
              </a:r>
              <a:r>
                <a:rPr lang="en-US" b="true" sz="6999">
                  <a:solidFill>
                    <a:srgbClr val="718BAB"/>
                  </a:solidFill>
                  <a:latin typeface="Klein Bold"/>
                  <a:ea typeface="Klein Bold"/>
                  <a:cs typeface="Klein Bold"/>
                  <a:sym typeface="Klein Bold"/>
                </a:rPr>
                <a:t> Works</a:t>
              </a:r>
            </a:p>
          </p:txBody>
        </p:sp>
        <p:sp>
          <p:nvSpPr>
            <p:cNvPr name="TextBox 5" id="5"/>
            <p:cNvSpPr txBox="true"/>
            <p:nvPr/>
          </p:nvSpPr>
          <p:spPr>
            <a:xfrm rot="0">
              <a:off x="0" y="3251380"/>
              <a:ext cx="3987037" cy="707602"/>
            </a:xfrm>
            <a:prstGeom prst="rect">
              <a:avLst/>
            </a:prstGeom>
          </p:spPr>
          <p:txBody>
            <a:bodyPr anchor="t" rtlCol="false" tIns="0" lIns="0" bIns="0" rIns="0">
              <a:spAutoFit/>
            </a:bodyPr>
            <a:lstStyle/>
            <a:p>
              <a:pPr algn="l">
                <a:lnSpc>
                  <a:spcPts val="4479"/>
                </a:lnSpc>
              </a:pPr>
            </a:p>
          </p:txBody>
        </p:sp>
      </p:grpSp>
      <p:grpSp>
        <p:nvGrpSpPr>
          <p:cNvPr name="Group 6" id="6"/>
          <p:cNvGrpSpPr/>
          <p:nvPr/>
        </p:nvGrpSpPr>
        <p:grpSpPr>
          <a:xfrm rot="0">
            <a:off x="6343152" y="631960"/>
            <a:ext cx="2116526" cy="2116526"/>
            <a:chOff x="0" y="0"/>
            <a:chExt cx="2822035" cy="2822035"/>
          </a:xfrm>
        </p:grpSpPr>
        <p:sp>
          <p:nvSpPr>
            <p:cNvPr name="Freeform 7" id="7"/>
            <p:cNvSpPr/>
            <p:nvPr/>
          </p:nvSpPr>
          <p:spPr>
            <a:xfrm flipH="false" flipV="false" rot="0">
              <a:off x="0" y="0"/>
              <a:ext cx="2822035" cy="2822035"/>
            </a:xfrm>
            <a:custGeom>
              <a:avLst/>
              <a:gdLst/>
              <a:ahLst/>
              <a:cxnLst/>
              <a:rect r="r" b="b" t="t" l="l"/>
              <a:pathLst>
                <a:path h="2822035" w="2822035">
                  <a:moveTo>
                    <a:pt x="0" y="0"/>
                  </a:moveTo>
                  <a:lnTo>
                    <a:pt x="2822035" y="0"/>
                  </a:lnTo>
                  <a:lnTo>
                    <a:pt x="2822035" y="2822035"/>
                  </a:lnTo>
                  <a:lnTo>
                    <a:pt x="0" y="2822035"/>
                  </a:lnTo>
                  <a:lnTo>
                    <a:pt x="0" y="0"/>
                  </a:lnTo>
                  <a:close/>
                </a:path>
              </a:pathLst>
            </a:custGeom>
            <a:blipFill>
              <a:blip r:embed="rId4">
                <a:alphaModFix amt="44999"/>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293049" y="293049"/>
              <a:ext cx="2235938" cy="2235938"/>
            </a:xfrm>
            <a:custGeom>
              <a:avLst/>
              <a:gdLst/>
              <a:ahLst/>
              <a:cxnLst/>
              <a:rect r="r" b="b" t="t" l="l"/>
              <a:pathLst>
                <a:path h="2235938" w="2235938">
                  <a:moveTo>
                    <a:pt x="0" y="0"/>
                  </a:moveTo>
                  <a:lnTo>
                    <a:pt x="2235937" y="0"/>
                  </a:lnTo>
                  <a:lnTo>
                    <a:pt x="2235937" y="2235937"/>
                  </a:lnTo>
                  <a:lnTo>
                    <a:pt x="0" y="22359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081386" y="972041"/>
              <a:ext cx="659262" cy="877952"/>
            </a:xfrm>
            <a:custGeom>
              <a:avLst/>
              <a:gdLst/>
              <a:ahLst/>
              <a:cxnLst/>
              <a:rect r="r" b="b" t="t" l="l"/>
              <a:pathLst>
                <a:path h="877952" w="659262">
                  <a:moveTo>
                    <a:pt x="0" y="0"/>
                  </a:moveTo>
                  <a:lnTo>
                    <a:pt x="659263" y="0"/>
                  </a:lnTo>
                  <a:lnTo>
                    <a:pt x="659263" y="877953"/>
                  </a:lnTo>
                  <a:lnTo>
                    <a:pt x="0" y="87795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grpSp>
        <p:nvGrpSpPr>
          <p:cNvPr name="Group 10" id="10"/>
          <p:cNvGrpSpPr/>
          <p:nvPr/>
        </p:nvGrpSpPr>
        <p:grpSpPr>
          <a:xfrm rot="0">
            <a:off x="9386153" y="-686659"/>
            <a:ext cx="5350234" cy="3966337"/>
            <a:chOff x="0" y="0"/>
            <a:chExt cx="7133645" cy="5288450"/>
          </a:xfrm>
        </p:grpSpPr>
        <p:sp>
          <p:nvSpPr>
            <p:cNvPr name="TextBox 11" id="11"/>
            <p:cNvSpPr txBox="true"/>
            <p:nvPr/>
          </p:nvSpPr>
          <p:spPr>
            <a:xfrm rot="0">
              <a:off x="0" y="-9525"/>
              <a:ext cx="7133645" cy="894844"/>
            </a:xfrm>
            <a:prstGeom prst="rect">
              <a:avLst/>
            </a:prstGeom>
          </p:spPr>
          <p:txBody>
            <a:bodyPr anchor="t" rtlCol="false" tIns="0" lIns="0" bIns="0" rIns="0">
              <a:spAutoFit/>
            </a:bodyPr>
            <a:lstStyle/>
            <a:p>
              <a:pPr algn="l" marL="0" indent="0" lvl="0">
                <a:lnSpc>
                  <a:spcPts val="5297"/>
                </a:lnSpc>
                <a:spcBef>
                  <a:spcPct val="0"/>
                </a:spcBef>
              </a:pPr>
            </a:p>
          </p:txBody>
        </p:sp>
        <p:sp>
          <p:nvSpPr>
            <p:cNvPr name="TextBox 12" id="12"/>
            <p:cNvSpPr txBox="true"/>
            <p:nvPr/>
          </p:nvSpPr>
          <p:spPr>
            <a:xfrm rot="0">
              <a:off x="0" y="1074547"/>
              <a:ext cx="7133645" cy="4213903"/>
            </a:xfrm>
            <a:prstGeom prst="rect">
              <a:avLst/>
            </a:prstGeom>
          </p:spPr>
          <p:txBody>
            <a:bodyPr anchor="t" rtlCol="false" tIns="0" lIns="0" bIns="0" rIns="0">
              <a:spAutoFit/>
            </a:bodyPr>
            <a:lstStyle/>
            <a:p>
              <a:pPr algn="l" marL="0" indent="0" lvl="0">
                <a:lnSpc>
                  <a:spcPts val="4229"/>
                </a:lnSpc>
                <a:spcBef>
                  <a:spcPct val="0"/>
                </a:spcBef>
              </a:pPr>
              <a:r>
                <a:rPr lang="en-US" sz="3020">
                  <a:solidFill>
                    <a:srgbClr val="2A2E3A"/>
                  </a:solidFill>
                  <a:latin typeface="Helios"/>
                  <a:ea typeface="Helios"/>
                  <a:cs typeface="Helios"/>
                  <a:sym typeface="Helios"/>
                </a:rPr>
                <a:t>Future work will prioritize to study the spread of misinformation, test intervention strategies,</a:t>
              </a:r>
              <a:r>
                <a:rPr lang="en-US" sz="3020">
                  <a:solidFill>
                    <a:srgbClr val="2A2E3A"/>
                  </a:solidFill>
                  <a:latin typeface="Helios"/>
                  <a:ea typeface="Helios"/>
                  <a:cs typeface="Helios"/>
                  <a:sym typeface="Helios"/>
                </a:rPr>
                <a:t> and evaluate their effect on public opinion dynamics.</a:t>
              </a:r>
            </a:p>
          </p:txBody>
        </p:sp>
      </p:grpSp>
      <p:grpSp>
        <p:nvGrpSpPr>
          <p:cNvPr name="Group 13" id="13"/>
          <p:cNvGrpSpPr/>
          <p:nvPr/>
        </p:nvGrpSpPr>
        <p:grpSpPr>
          <a:xfrm rot="0">
            <a:off x="9386153" y="3545273"/>
            <a:ext cx="6145986" cy="2903954"/>
            <a:chOff x="0" y="0"/>
            <a:chExt cx="8194648" cy="3871939"/>
          </a:xfrm>
        </p:grpSpPr>
        <p:sp>
          <p:nvSpPr>
            <p:cNvPr name="TextBox 14" id="14"/>
            <p:cNvSpPr txBox="true"/>
            <p:nvPr/>
          </p:nvSpPr>
          <p:spPr>
            <a:xfrm rot="0">
              <a:off x="0" y="-9525"/>
              <a:ext cx="8194648" cy="894844"/>
            </a:xfrm>
            <a:prstGeom prst="rect">
              <a:avLst/>
            </a:prstGeom>
          </p:spPr>
          <p:txBody>
            <a:bodyPr anchor="t" rtlCol="false" tIns="0" lIns="0" bIns="0" rIns="0">
              <a:spAutoFit/>
            </a:bodyPr>
            <a:lstStyle/>
            <a:p>
              <a:pPr algn="l" marL="0" indent="0" lvl="0">
                <a:lnSpc>
                  <a:spcPts val="5297"/>
                </a:lnSpc>
                <a:spcBef>
                  <a:spcPct val="0"/>
                </a:spcBef>
              </a:pPr>
            </a:p>
          </p:txBody>
        </p:sp>
        <p:sp>
          <p:nvSpPr>
            <p:cNvPr name="TextBox 15" id="15"/>
            <p:cNvSpPr txBox="true"/>
            <p:nvPr/>
          </p:nvSpPr>
          <p:spPr>
            <a:xfrm rot="0">
              <a:off x="0" y="1074547"/>
              <a:ext cx="8194648" cy="2797392"/>
            </a:xfrm>
            <a:prstGeom prst="rect">
              <a:avLst/>
            </a:prstGeom>
          </p:spPr>
          <p:txBody>
            <a:bodyPr anchor="t" rtlCol="false" tIns="0" lIns="0" bIns="0" rIns="0">
              <a:spAutoFit/>
            </a:bodyPr>
            <a:lstStyle/>
            <a:p>
              <a:pPr algn="l" marL="0" indent="0" lvl="0">
                <a:lnSpc>
                  <a:spcPts val="4229"/>
                </a:lnSpc>
                <a:spcBef>
                  <a:spcPct val="0"/>
                </a:spcBef>
              </a:pPr>
              <a:r>
                <a:rPr lang="en-US" sz="3020">
                  <a:solidFill>
                    <a:srgbClr val="2A2E3A"/>
                  </a:solidFill>
                  <a:latin typeface="Helios"/>
                  <a:ea typeface="Helios"/>
                  <a:cs typeface="Helios"/>
                  <a:sym typeface="Helios"/>
                </a:rPr>
                <a:t>The robustness of MAVS will be systematically eval</a:t>
              </a:r>
              <a:r>
                <a:rPr lang="en-US" sz="3020">
                  <a:solidFill>
                    <a:srgbClr val="2A2E3A"/>
                  </a:solidFill>
                  <a:latin typeface="Helios"/>
                  <a:ea typeface="Helios"/>
                  <a:cs typeface="Helios"/>
                  <a:sym typeface="Helios"/>
                </a:rPr>
                <a:t>uated under a broader range of adversarial scenarios.</a:t>
              </a:r>
            </a:p>
          </p:txBody>
        </p:sp>
      </p:grpSp>
      <p:grpSp>
        <p:nvGrpSpPr>
          <p:cNvPr name="Group 16" id="16"/>
          <p:cNvGrpSpPr/>
          <p:nvPr/>
        </p:nvGrpSpPr>
        <p:grpSpPr>
          <a:xfrm rot="0">
            <a:off x="9386153" y="7134893"/>
            <a:ext cx="6505045" cy="2903954"/>
            <a:chOff x="0" y="0"/>
            <a:chExt cx="8673393" cy="3871939"/>
          </a:xfrm>
        </p:grpSpPr>
        <p:sp>
          <p:nvSpPr>
            <p:cNvPr name="TextBox 17" id="17"/>
            <p:cNvSpPr txBox="true"/>
            <p:nvPr/>
          </p:nvSpPr>
          <p:spPr>
            <a:xfrm rot="0">
              <a:off x="0" y="-9525"/>
              <a:ext cx="8673393" cy="894844"/>
            </a:xfrm>
            <a:prstGeom prst="rect">
              <a:avLst/>
            </a:prstGeom>
          </p:spPr>
          <p:txBody>
            <a:bodyPr anchor="t" rtlCol="false" tIns="0" lIns="0" bIns="0" rIns="0">
              <a:spAutoFit/>
            </a:bodyPr>
            <a:lstStyle/>
            <a:p>
              <a:pPr algn="l" marL="0" indent="0" lvl="0">
                <a:lnSpc>
                  <a:spcPts val="5297"/>
                </a:lnSpc>
                <a:spcBef>
                  <a:spcPct val="0"/>
                </a:spcBef>
              </a:pPr>
            </a:p>
          </p:txBody>
        </p:sp>
        <p:sp>
          <p:nvSpPr>
            <p:cNvPr name="TextBox 18" id="18"/>
            <p:cNvSpPr txBox="true"/>
            <p:nvPr/>
          </p:nvSpPr>
          <p:spPr>
            <a:xfrm rot="0">
              <a:off x="0" y="1074547"/>
              <a:ext cx="8673393" cy="2797392"/>
            </a:xfrm>
            <a:prstGeom prst="rect">
              <a:avLst/>
            </a:prstGeom>
          </p:spPr>
          <p:txBody>
            <a:bodyPr anchor="t" rtlCol="false" tIns="0" lIns="0" bIns="0" rIns="0">
              <a:spAutoFit/>
            </a:bodyPr>
            <a:lstStyle/>
            <a:p>
              <a:pPr algn="l" marL="0" indent="0" lvl="0">
                <a:lnSpc>
                  <a:spcPts val="4229"/>
                </a:lnSpc>
                <a:spcBef>
                  <a:spcPct val="0"/>
                </a:spcBef>
              </a:pPr>
              <a:r>
                <a:rPr lang="en-US" sz="3020">
                  <a:solidFill>
                    <a:srgbClr val="2A2E3A"/>
                  </a:solidFill>
                  <a:latin typeface="Helios"/>
                  <a:ea typeface="Helios"/>
                  <a:cs typeface="Helios"/>
                  <a:sym typeface="Helios"/>
                </a:rPr>
                <a:t>To </a:t>
              </a:r>
              <a:r>
                <a:rPr lang="en-US" sz="3020">
                  <a:solidFill>
                    <a:srgbClr val="2A2E3A"/>
                  </a:solidFill>
                  <a:latin typeface="Helios"/>
                  <a:ea typeface="Helios"/>
                  <a:cs typeface="Helios"/>
                  <a:sym typeface="Helios"/>
                </a:rPr>
                <a:t>include reinforcement learning for dynamic adjustment of agent weights improving adaptability and decision robustness in real-time.</a:t>
              </a:r>
            </a:p>
          </p:txBody>
        </p:sp>
      </p:grpSp>
      <p:grpSp>
        <p:nvGrpSpPr>
          <p:cNvPr name="Group 19" id="19"/>
          <p:cNvGrpSpPr/>
          <p:nvPr/>
        </p:nvGrpSpPr>
        <p:grpSpPr>
          <a:xfrm rot="0">
            <a:off x="6343152" y="3682191"/>
            <a:ext cx="2116526" cy="2116526"/>
            <a:chOff x="0" y="0"/>
            <a:chExt cx="2822035" cy="2822035"/>
          </a:xfrm>
        </p:grpSpPr>
        <p:sp>
          <p:nvSpPr>
            <p:cNvPr name="Freeform 20" id="20"/>
            <p:cNvSpPr/>
            <p:nvPr/>
          </p:nvSpPr>
          <p:spPr>
            <a:xfrm flipH="false" flipV="false" rot="0">
              <a:off x="0" y="0"/>
              <a:ext cx="2822035" cy="2822035"/>
            </a:xfrm>
            <a:custGeom>
              <a:avLst/>
              <a:gdLst/>
              <a:ahLst/>
              <a:cxnLst/>
              <a:rect r="r" b="b" t="t" l="l"/>
              <a:pathLst>
                <a:path h="2822035" w="2822035">
                  <a:moveTo>
                    <a:pt x="0" y="0"/>
                  </a:moveTo>
                  <a:lnTo>
                    <a:pt x="2822035" y="0"/>
                  </a:lnTo>
                  <a:lnTo>
                    <a:pt x="2822035" y="2822035"/>
                  </a:lnTo>
                  <a:lnTo>
                    <a:pt x="0" y="2822035"/>
                  </a:lnTo>
                  <a:lnTo>
                    <a:pt x="0" y="0"/>
                  </a:lnTo>
                  <a:close/>
                </a:path>
              </a:pathLst>
            </a:custGeom>
            <a:blipFill>
              <a:blip r:embed="rId10">
                <a:alphaModFix amt="44999"/>
                <a:extLst>
                  <a:ext uri="{96DAC541-7B7A-43D3-8B79-37D633B846F1}">
                    <asvg:svgBlip xmlns:asvg="http://schemas.microsoft.com/office/drawing/2016/SVG/main" r:embed="rId11"/>
                  </a:ext>
                </a:extLst>
              </a:blip>
              <a:stretch>
                <a:fillRect l="0" t="0" r="0" b="0"/>
              </a:stretch>
            </a:blipFill>
          </p:spPr>
        </p:sp>
        <p:sp>
          <p:nvSpPr>
            <p:cNvPr name="Freeform 21" id="21"/>
            <p:cNvSpPr/>
            <p:nvPr/>
          </p:nvSpPr>
          <p:spPr>
            <a:xfrm flipH="false" flipV="false" rot="0">
              <a:off x="293049" y="293049"/>
              <a:ext cx="2235938" cy="2235938"/>
            </a:xfrm>
            <a:custGeom>
              <a:avLst/>
              <a:gdLst/>
              <a:ahLst/>
              <a:cxnLst/>
              <a:rect r="r" b="b" t="t" l="l"/>
              <a:pathLst>
                <a:path h="2235938" w="2235938">
                  <a:moveTo>
                    <a:pt x="0" y="0"/>
                  </a:moveTo>
                  <a:lnTo>
                    <a:pt x="2235937" y="0"/>
                  </a:lnTo>
                  <a:lnTo>
                    <a:pt x="2235937" y="2235937"/>
                  </a:lnTo>
                  <a:lnTo>
                    <a:pt x="0" y="22359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0">
              <a:off x="1081386" y="886946"/>
              <a:ext cx="659262" cy="877952"/>
            </a:xfrm>
            <a:custGeom>
              <a:avLst/>
              <a:gdLst/>
              <a:ahLst/>
              <a:cxnLst/>
              <a:rect r="r" b="b" t="t" l="l"/>
              <a:pathLst>
                <a:path h="877952" w="659262">
                  <a:moveTo>
                    <a:pt x="0" y="0"/>
                  </a:moveTo>
                  <a:lnTo>
                    <a:pt x="659263" y="0"/>
                  </a:lnTo>
                  <a:lnTo>
                    <a:pt x="659263" y="877952"/>
                  </a:lnTo>
                  <a:lnTo>
                    <a:pt x="0" y="877952"/>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grpSp>
        <p:nvGrpSpPr>
          <p:cNvPr name="Group 23" id="23"/>
          <p:cNvGrpSpPr/>
          <p:nvPr/>
        </p:nvGrpSpPr>
        <p:grpSpPr>
          <a:xfrm rot="0">
            <a:off x="6343152" y="7520698"/>
            <a:ext cx="2116526" cy="2116526"/>
            <a:chOff x="0" y="0"/>
            <a:chExt cx="2822035" cy="2822035"/>
          </a:xfrm>
        </p:grpSpPr>
        <p:sp>
          <p:nvSpPr>
            <p:cNvPr name="Freeform 24" id="24"/>
            <p:cNvSpPr/>
            <p:nvPr/>
          </p:nvSpPr>
          <p:spPr>
            <a:xfrm flipH="false" flipV="false" rot="0">
              <a:off x="0" y="0"/>
              <a:ext cx="2822035" cy="2822035"/>
            </a:xfrm>
            <a:custGeom>
              <a:avLst/>
              <a:gdLst/>
              <a:ahLst/>
              <a:cxnLst/>
              <a:rect r="r" b="b" t="t" l="l"/>
              <a:pathLst>
                <a:path h="2822035" w="2822035">
                  <a:moveTo>
                    <a:pt x="0" y="0"/>
                  </a:moveTo>
                  <a:lnTo>
                    <a:pt x="2822035" y="0"/>
                  </a:lnTo>
                  <a:lnTo>
                    <a:pt x="2822035" y="2822035"/>
                  </a:lnTo>
                  <a:lnTo>
                    <a:pt x="0" y="2822035"/>
                  </a:lnTo>
                  <a:lnTo>
                    <a:pt x="0" y="0"/>
                  </a:lnTo>
                  <a:close/>
                </a:path>
              </a:pathLst>
            </a:custGeom>
            <a:blipFill>
              <a:blip r:embed="rId10">
                <a:alphaModFix amt="44999"/>
                <a:extLst>
                  <a:ext uri="{96DAC541-7B7A-43D3-8B79-37D633B846F1}">
                    <asvg:svgBlip xmlns:asvg="http://schemas.microsoft.com/office/drawing/2016/SVG/main" r:embed="rId11"/>
                  </a:ext>
                </a:extLst>
              </a:blip>
              <a:stretch>
                <a:fillRect l="0" t="0" r="0" b="0"/>
              </a:stretch>
            </a:blipFill>
          </p:spPr>
        </p:sp>
        <p:sp>
          <p:nvSpPr>
            <p:cNvPr name="Freeform 25" id="25"/>
            <p:cNvSpPr/>
            <p:nvPr/>
          </p:nvSpPr>
          <p:spPr>
            <a:xfrm flipH="false" flipV="false" rot="0">
              <a:off x="293049" y="293049"/>
              <a:ext cx="2235938" cy="2235938"/>
            </a:xfrm>
            <a:custGeom>
              <a:avLst/>
              <a:gdLst/>
              <a:ahLst/>
              <a:cxnLst/>
              <a:rect r="r" b="b" t="t" l="l"/>
              <a:pathLst>
                <a:path h="2235938" w="2235938">
                  <a:moveTo>
                    <a:pt x="0" y="0"/>
                  </a:moveTo>
                  <a:lnTo>
                    <a:pt x="2235937" y="0"/>
                  </a:lnTo>
                  <a:lnTo>
                    <a:pt x="2235937" y="2235937"/>
                  </a:lnTo>
                  <a:lnTo>
                    <a:pt x="0" y="22359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0">
              <a:off x="1081386" y="979454"/>
              <a:ext cx="659262" cy="877952"/>
            </a:xfrm>
            <a:custGeom>
              <a:avLst/>
              <a:gdLst/>
              <a:ahLst/>
              <a:cxnLst/>
              <a:rect r="r" b="b" t="t" l="l"/>
              <a:pathLst>
                <a:path h="877952" w="659262">
                  <a:moveTo>
                    <a:pt x="0" y="0"/>
                  </a:moveTo>
                  <a:lnTo>
                    <a:pt x="659263" y="0"/>
                  </a:lnTo>
                  <a:lnTo>
                    <a:pt x="659263" y="877953"/>
                  </a:lnTo>
                  <a:lnTo>
                    <a:pt x="0" y="877953"/>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Tree>
  </p:cSld>
  <p:clrMapOvr>
    <a:masterClrMapping/>
  </p:clrMapOvr>
  <p:transition spd="fast">
    <p:fade/>
  </p:transition>
</p:sld>
</file>

<file path=ppt/slides/slide2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504806" y="0"/>
            <a:ext cx="13907314" cy="10295868"/>
            <a:chOff x="0" y="0"/>
            <a:chExt cx="3662832" cy="2711669"/>
          </a:xfrm>
        </p:grpSpPr>
        <p:sp>
          <p:nvSpPr>
            <p:cNvPr name="Freeform 3" id="3"/>
            <p:cNvSpPr/>
            <p:nvPr/>
          </p:nvSpPr>
          <p:spPr>
            <a:xfrm flipH="false" flipV="false" rot="0">
              <a:off x="0" y="0"/>
              <a:ext cx="3662831" cy="2711669"/>
            </a:xfrm>
            <a:custGeom>
              <a:avLst/>
              <a:gdLst/>
              <a:ahLst/>
              <a:cxnLst/>
              <a:rect r="r" b="b" t="t" l="l"/>
              <a:pathLst>
                <a:path h="2711669" w="3662831">
                  <a:moveTo>
                    <a:pt x="0" y="0"/>
                  </a:moveTo>
                  <a:lnTo>
                    <a:pt x="3662831" y="0"/>
                  </a:lnTo>
                  <a:lnTo>
                    <a:pt x="3662831" y="2711669"/>
                  </a:lnTo>
                  <a:lnTo>
                    <a:pt x="0" y="2711669"/>
                  </a:lnTo>
                  <a:close/>
                </a:path>
              </a:pathLst>
            </a:custGeom>
            <a:solidFill>
              <a:srgbClr val="F4F4F4"/>
            </a:solidFill>
          </p:spPr>
        </p:sp>
        <p:sp>
          <p:nvSpPr>
            <p:cNvPr name="TextBox 4" id="4"/>
            <p:cNvSpPr txBox="true"/>
            <p:nvPr/>
          </p:nvSpPr>
          <p:spPr>
            <a:xfrm>
              <a:off x="0" y="-85725"/>
              <a:ext cx="3662832" cy="2797394"/>
            </a:xfrm>
            <a:prstGeom prst="rect">
              <a:avLst/>
            </a:prstGeom>
          </p:spPr>
          <p:txBody>
            <a:bodyPr anchor="ctr" rtlCol="false" tIns="50800" lIns="50800" bIns="50800" rIns="50800"/>
            <a:lstStyle/>
            <a:p>
              <a:pPr algn="ctr">
                <a:lnSpc>
                  <a:spcPts val="3079"/>
                </a:lnSpc>
              </a:pPr>
            </a:p>
          </p:txBody>
        </p:sp>
      </p:grpSp>
      <p:grpSp>
        <p:nvGrpSpPr>
          <p:cNvPr name="Group 5" id="5"/>
          <p:cNvGrpSpPr/>
          <p:nvPr/>
        </p:nvGrpSpPr>
        <p:grpSpPr>
          <a:xfrm rot="0">
            <a:off x="235144" y="3525487"/>
            <a:ext cx="6975520" cy="1622447"/>
            <a:chOff x="0" y="0"/>
            <a:chExt cx="9300693" cy="2163263"/>
          </a:xfrm>
        </p:grpSpPr>
        <p:sp>
          <p:nvSpPr>
            <p:cNvPr name="TextBox 6" id="6"/>
            <p:cNvSpPr txBox="true"/>
            <p:nvPr/>
          </p:nvSpPr>
          <p:spPr>
            <a:xfrm rot="0">
              <a:off x="0" y="-66675"/>
              <a:ext cx="9300693" cy="1262168"/>
            </a:xfrm>
            <a:prstGeom prst="rect">
              <a:avLst/>
            </a:prstGeom>
          </p:spPr>
          <p:txBody>
            <a:bodyPr anchor="t" rtlCol="false" tIns="0" lIns="0" bIns="0" rIns="0">
              <a:spAutoFit/>
            </a:bodyPr>
            <a:lstStyle/>
            <a:p>
              <a:pPr algn="l">
                <a:lnSpc>
                  <a:spcPts val="7670"/>
                </a:lnSpc>
              </a:pPr>
              <a:r>
                <a:rPr lang="en-US" sz="5900" b="true">
                  <a:solidFill>
                    <a:srgbClr val="2A2E3A"/>
                  </a:solidFill>
                  <a:latin typeface="Klein Bold"/>
                  <a:ea typeface="Klein Bold"/>
                  <a:cs typeface="Klein Bold"/>
                  <a:sym typeface="Klein Bold"/>
                </a:rPr>
                <a:t>References</a:t>
              </a:r>
            </a:p>
          </p:txBody>
        </p:sp>
        <p:sp>
          <p:nvSpPr>
            <p:cNvPr name="TextBox 7" id="7"/>
            <p:cNvSpPr txBox="true"/>
            <p:nvPr/>
          </p:nvSpPr>
          <p:spPr>
            <a:xfrm rot="0">
              <a:off x="0" y="1455661"/>
              <a:ext cx="8396857" cy="707602"/>
            </a:xfrm>
            <a:prstGeom prst="rect">
              <a:avLst/>
            </a:prstGeom>
          </p:spPr>
          <p:txBody>
            <a:bodyPr anchor="t" rtlCol="false" tIns="0" lIns="0" bIns="0" rIns="0">
              <a:spAutoFit/>
            </a:bodyPr>
            <a:lstStyle/>
            <a:p>
              <a:pPr algn="l">
                <a:lnSpc>
                  <a:spcPts val="4479"/>
                </a:lnSpc>
              </a:pPr>
              <a:r>
                <a:rPr lang="en-US" sz="3199">
                  <a:solidFill>
                    <a:srgbClr val="2A2E3A"/>
                  </a:solidFill>
                  <a:latin typeface="Helios"/>
                  <a:ea typeface="Helios"/>
                  <a:cs typeface="Helios"/>
                  <a:sym typeface="Helios"/>
                </a:rPr>
                <a:t>Peer-reviewed sources</a:t>
              </a:r>
            </a:p>
          </p:txBody>
        </p:sp>
      </p:grpSp>
      <p:sp>
        <p:nvSpPr>
          <p:cNvPr name="TextBox 8" id="8"/>
          <p:cNvSpPr txBox="true"/>
          <p:nvPr/>
        </p:nvSpPr>
        <p:spPr>
          <a:xfrm rot="0">
            <a:off x="4695382" y="-47625"/>
            <a:ext cx="13526161" cy="10448925"/>
          </a:xfrm>
          <a:prstGeom prst="rect">
            <a:avLst/>
          </a:prstGeom>
        </p:spPr>
        <p:txBody>
          <a:bodyPr anchor="t" rtlCol="false" tIns="0" lIns="0" bIns="0" rIns="0">
            <a:spAutoFit/>
          </a:bodyPr>
          <a:lstStyle/>
          <a:p>
            <a:pPr algn="just">
              <a:lnSpc>
                <a:spcPts val="2002"/>
              </a:lnSpc>
            </a:pPr>
            <a:r>
              <a:rPr lang="en-US" sz="1668" b="true">
                <a:solidFill>
                  <a:srgbClr val="000000"/>
                </a:solidFill>
                <a:latin typeface="Times New Roman Bold"/>
                <a:ea typeface="Times New Roman Bold"/>
                <a:cs typeface="Times New Roman Bold"/>
                <a:sym typeface="Times New Roman Bold"/>
              </a:rPr>
              <a:t>[1]</a:t>
            </a:r>
            <a:r>
              <a:rPr lang="en-US" sz="1668">
                <a:solidFill>
                  <a:srgbClr val="000000"/>
                </a:solidFill>
                <a:latin typeface="Times New Roman"/>
                <a:ea typeface="Times New Roman"/>
                <a:cs typeface="Times New Roman"/>
                <a:sym typeface="Times New Roman"/>
              </a:rPr>
              <a:t>    Pennycook, Gordon and David G. Rand. “The Psychology of Fake News.” Trends in Cognitive Sciences 25 (2021): 388-402.</a:t>
            </a:r>
          </a:p>
          <a:p>
            <a:pPr algn="just">
              <a:lnSpc>
                <a:spcPts val="2002"/>
              </a:lnSpc>
            </a:pPr>
          </a:p>
          <a:p>
            <a:pPr algn="just">
              <a:lnSpc>
                <a:spcPts val="2002"/>
              </a:lnSpc>
            </a:pPr>
            <a:r>
              <a:rPr lang="en-US" sz="1668" b="true">
                <a:solidFill>
                  <a:srgbClr val="000000"/>
                </a:solidFill>
                <a:latin typeface="Times New Roman Bold"/>
                <a:ea typeface="Times New Roman Bold"/>
                <a:cs typeface="Times New Roman Bold"/>
                <a:sym typeface="Times New Roman Bold"/>
              </a:rPr>
              <a:t>[2]</a:t>
            </a:r>
            <a:r>
              <a:rPr lang="en-US" sz="1668">
                <a:solidFill>
                  <a:srgbClr val="000000"/>
                </a:solidFill>
                <a:latin typeface="Times New Roman"/>
                <a:ea typeface="Times New Roman"/>
                <a:cs typeface="Times New Roman"/>
                <a:sym typeface="Times New Roman"/>
              </a:rPr>
              <a:t>    Allcott, Hunt &amp; Gentzkow, Matthew. (2017). Social Media and Fake News in the 2016 Election. Journal of Economic Perspectives. 31. 211-236. 10.1257/jep.31.2.211. </a:t>
            </a:r>
          </a:p>
          <a:p>
            <a:pPr algn="just">
              <a:lnSpc>
                <a:spcPts val="2002"/>
              </a:lnSpc>
            </a:pPr>
          </a:p>
          <a:p>
            <a:pPr algn="just">
              <a:lnSpc>
                <a:spcPts val="2002"/>
              </a:lnSpc>
            </a:pPr>
            <a:r>
              <a:rPr lang="en-US" sz="1668" b="true">
                <a:solidFill>
                  <a:srgbClr val="000000"/>
                </a:solidFill>
                <a:latin typeface="Times New Roman Bold"/>
                <a:ea typeface="Times New Roman Bold"/>
                <a:cs typeface="Times New Roman Bold"/>
                <a:sym typeface="Times New Roman Bold"/>
              </a:rPr>
              <a:t>[3]</a:t>
            </a:r>
            <a:r>
              <a:rPr lang="en-US" sz="1668">
                <a:solidFill>
                  <a:srgbClr val="000000"/>
                </a:solidFill>
                <a:latin typeface="Times New Roman"/>
                <a:ea typeface="Times New Roman"/>
                <a:cs typeface="Times New Roman"/>
                <a:sym typeface="Times New Roman"/>
              </a:rPr>
              <a:t>   Haoran Wang, Yingtong Dou, Canyu Chen, Lichao Sun, Philip S. Yu, and Kai Shu. 2023. Attacking Fake News Detectors via Manipulating News Social Engagement. In Proceedings of the ACM Web Conference 2023 (WWW '23). Association for Computing Machinery, New York, NY, USA, 3978–3986. https://doi.org/10.1145/3543507.3583868</a:t>
            </a:r>
          </a:p>
          <a:p>
            <a:pPr algn="just">
              <a:lnSpc>
                <a:spcPts val="2002"/>
              </a:lnSpc>
            </a:pPr>
          </a:p>
          <a:p>
            <a:pPr algn="just">
              <a:lnSpc>
                <a:spcPts val="2002"/>
              </a:lnSpc>
            </a:pPr>
            <a:r>
              <a:rPr lang="en-US" sz="1668" b="true">
                <a:solidFill>
                  <a:srgbClr val="000000"/>
                </a:solidFill>
                <a:latin typeface="Times New Roman Bold"/>
                <a:ea typeface="Times New Roman Bold"/>
                <a:cs typeface="Times New Roman Bold"/>
                <a:sym typeface="Times New Roman Bold"/>
              </a:rPr>
              <a:t>[4]   </a:t>
            </a:r>
            <a:r>
              <a:rPr lang="en-US" sz="1668">
                <a:solidFill>
                  <a:srgbClr val="000000"/>
                </a:solidFill>
                <a:latin typeface="Times New Roman"/>
                <a:ea typeface="Times New Roman"/>
                <a:cs typeface="Times New Roman"/>
                <a:sym typeface="Times New Roman"/>
              </a:rPr>
              <a:t>Xinyi Zhou and Reza Zafarani. 2020. A Survey of Fake News: Fundamental Theories, Detection Methods, and Opportunities. ACM Comput. Surv. 53, 5, Article 109 (September 2021), 40 pages. https://doi.org/10.1145/3395046</a:t>
            </a:r>
          </a:p>
          <a:p>
            <a:pPr algn="just">
              <a:lnSpc>
                <a:spcPts val="2002"/>
              </a:lnSpc>
            </a:pPr>
          </a:p>
          <a:p>
            <a:pPr algn="just">
              <a:lnSpc>
                <a:spcPts val="2002"/>
              </a:lnSpc>
            </a:pPr>
            <a:r>
              <a:rPr lang="en-US" sz="1668" b="true">
                <a:solidFill>
                  <a:srgbClr val="000000"/>
                </a:solidFill>
                <a:latin typeface="Times New Roman Bold"/>
                <a:ea typeface="Times New Roman Bold"/>
                <a:cs typeface="Times New Roman Bold"/>
                <a:sym typeface="Times New Roman Bold"/>
              </a:rPr>
              <a:t>[5]</a:t>
            </a:r>
            <a:r>
              <a:rPr lang="en-US" sz="1668">
                <a:solidFill>
                  <a:srgbClr val="000000"/>
                </a:solidFill>
                <a:latin typeface="Times New Roman"/>
                <a:ea typeface="Times New Roman"/>
                <a:cs typeface="Times New Roman"/>
                <a:sym typeface="Times New Roman"/>
              </a:rPr>
              <a:t>  Alonso, Miguel A., David Vilares, Carlos Gómez-Rodríguez, and Jesús Vilares. 2021. "Sentiment Analysis for Fake News Detection" Electronics 10, no. 11: 1348. https://doi.org/10.3390/electronics10111348</a:t>
            </a:r>
          </a:p>
          <a:p>
            <a:pPr algn="just">
              <a:lnSpc>
                <a:spcPts val="2002"/>
              </a:lnSpc>
            </a:pPr>
          </a:p>
          <a:p>
            <a:pPr algn="just">
              <a:lnSpc>
                <a:spcPts val="2002"/>
              </a:lnSpc>
            </a:pPr>
            <a:r>
              <a:rPr lang="en-US" sz="1668">
                <a:solidFill>
                  <a:srgbClr val="000000"/>
                </a:solidFill>
                <a:latin typeface="Times New Roman"/>
                <a:ea typeface="Times New Roman"/>
                <a:cs typeface="Times New Roman"/>
                <a:sym typeface="Times New Roman"/>
              </a:rPr>
              <a:t>[</a:t>
            </a:r>
            <a:r>
              <a:rPr lang="en-US" b="true" sz="1668">
                <a:solidFill>
                  <a:srgbClr val="000000"/>
                </a:solidFill>
                <a:latin typeface="Times New Roman Bold"/>
                <a:ea typeface="Times New Roman Bold"/>
                <a:cs typeface="Times New Roman Bold"/>
                <a:sym typeface="Times New Roman Bold"/>
              </a:rPr>
              <a:t>[6]</a:t>
            </a:r>
            <a:r>
              <a:rPr lang="en-US" sz="1668">
                <a:solidFill>
                  <a:srgbClr val="000000"/>
                </a:solidFill>
                <a:latin typeface="Times New Roman"/>
                <a:ea typeface="Times New Roman"/>
                <a:cs typeface="Times New Roman"/>
                <a:sym typeface="Times New Roman"/>
              </a:rPr>
              <a:t>   Riedel, Benjamin &amp; Augenstein, Isabelle &amp; Spithourakis, Georgios &amp; Riedel, Sebastian. (2017). A simple but tough-to-beat baseline for the Fake News Challenge stance detection task. 10.48550/arXiv.1707.03264. </a:t>
            </a:r>
          </a:p>
          <a:p>
            <a:pPr algn="just">
              <a:lnSpc>
                <a:spcPts val="2002"/>
              </a:lnSpc>
            </a:pPr>
          </a:p>
          <a:p>
            <a:pPr algn="just">
              <a:lnSpc>
                <a:spcPts val="2002"/>
              </a:lnSpc>
            </a:pPr>
            <a:r>
              <a:rPr lang="en-US" b="true" sz="1668" spc="0">
                <a:solidFill>
                  <a:srgbClr val="000000"/>
                </a:solidFill>
                <a:latin typeface="Times New Roman Bold"/>
                <a:ea typeface="Times New Roman Bold"/>
                <a:cs typeface="Times New Roman Bold"/>
                <a:sym typeface="Times New Roman Bold"/>
              </a:rPr>
              <a:t>[7]   </a:t>
            </a:r>
            <a:r>
              <a:rPr lang="en-US" sz="1668" spc="0">
                <a:solidFill>
                  <a:srgbClr val="000000"/>
                </a:solidFill>
                <a:latin typeface="Times New Roman"/>
                <a:ea typeface="Times New Roman"/>
                <a:cs typeface="Times New Roman"/>
                <a:sym typeface="Times New Roman"/>
              </a:rPr>
              <a:t><![CDATA[Su, Xing & Xue, Shan & Liu, Fanzhen & Wu, Jia & Yang, Jian & Zhou, Chuan & Hu, Wenbin & Paris, Cécile & Nepal, Surya & Jin, Di & Sheng, Quan & Yu, Philip. (2022). A Comprehensive Survey on Community Detection With Deep Learning. IEEE Transactions on Neural Networks and Learning Systems. PP. 1-21. 10.1109/TNNLS.2021.3137396. ]]></a:t>
            </a:r>
          </a:p>
          <a:p>
            <a:pPr algn="just">
              <a:lnSpc>
                <a:spcPts val="2002"/>
              </a:lnSpc>
            </a:pPr>
          </a:p>
          <a:p>
            <a:pPr algn="just">
              <a:lnSpc>
                <a:spcPts val="2002"/>
              </a:lnSpc>
            </a:pPr>
            <a:r>
              <a:rPr lang="en-US" sz="1668" spc="0">
                <a:solidFill>
                  <a:srgbClr val="000000"/>
                </a:solidFill>
                <a:latin typeface="Times New Roman"/>
                <a:ea typeface="Times New Roman"/>
                <a:cs typeface="Times New Roman"/>
                <a:sym typeface="Times New Roman"/>
              </a:rPr>
              <a:t>[</a:t>
            </a:r>
            <a:r>
              <a:rPr lang="en-US" b="true" sz="1668" spc="0">
                <a:solidFill>
                  <a:srgbClr val="000000"/>
                </a:solidFill>
                <a:latin typeface="Times New Roman Bold"/>
                <a:ea typeface="Times New Roman Bold"/>
                <a:cs typeface="Times New Roman Bold"/>
                <a:sym typeface="Times New Roman Bold"/>
              </a:rPr>
              <a:t>[8] </a:t>
            </a:r>
            <a:r>
              <a:rPr lang="en-US" sz="1668" spc="0">
                <a:solidFill>
                  <a:srgbClr val="000000"/>
                </a:solidFill>
                <a:latin typeface="Times New Roman"/>
                <a:ea typeface="Times New Roman"/>
                <a:cs typeface="Times New Roman"/>
                <a:sym typeface="Times New Roman"/>
              </a:rPr>
              <a:t>FaGANet: An Evidence-Based Fact-Checking Model with Integrated Encoder Leveraging Contextual Information](https://aclanthology.org/2024.lrec-main.621/) (Luo et al., LREC-COLING 2024)</a:t>
            </a:r>
          </a:p>
          <a:p>
            <a:pPr algn="just">
              <a:lnSpc>
                <a:spcPts val="2002"/>
              </a:lnSpc>
            </a:pPr>
          </a:p>
          <a:p>
            <a:pPr algn="just">
              <a:lnSpc>
                <a:spcPts val="2002"/>
              </a:lnSpc>
            </a:pPr>
            <a:r>
              <a:rPr lang="en-US" b="true" sz="1668">
                <a:solidFill>
                  <a:srgbClr val="000000"/>
                </a:solidFill>
                <a:latin typeface="Times New Roman Bold"/>
                <a:ea typeface="Times New Roman Bold"/>
                <a:cs typeface="Times New Roman Bold"/>
                <a:sym typeface="Times New Roman Bold"/>
              </a:rPr>
              <a:t>[9]  </a:t>
            </a:r>
            <a:r>
              <a:rPr lang="en-US" sz="1668">
                <a:solidFill>
                  <a:srgbClr val="000000"/>
                </a:solidFill>
                <a:latin typeface="Times New Roman"/>
                <a:ea typeface="Times New Roman"/>
                <a:cs typeface="Times New Roman"/>
                <a:sym typeface="Times New Roman"/>
              </a:rPr>
              <a:t>Ahmed, Hadeer &amp; Traore, Issa &amp; Saad, Sherif. (2017). Detection of Online Fake News Using N-Gram Analysis and Machine Learning Techniques. 127-138. 10.1007/978-3-319-69155-8_9. </a:t>
            </a:r>
          </a:p>
          <a:p>
            <a:pPr algn="just">
              <a:lnSpc>
                <a:spcPts val="2002"/>
              </a:lnSpc>
            </a:pPr>
          </a:p>
          <a:p>
            <a:pPr algn="just">
              <a:lnSpc>
                <a:spcPts val="2002"/>
              </a:lnSpc>
            </a:pPr>
            <a:r>
              <a:rPr lang="en-US" b="true" sz="1668" spc="0">
                <a:solidFill>
                  <a:srgbClr val="000000"/>
                </a:solidFill>
                <a:latin typeface="Times New Roman Bold"/>
                <a:ea typeface="Times New Roman Bold"/>
                <a:cs typeface="Times New Roman Bold"/>
                <a:sym typeface="Times New Roman Bold"/>
              </a:rPr>
              <a:t>[10]</a:t>
            </a:r>
            <a:r>
              <a:rPr lang="en-US" sz="1668" spc="0">
                <a:solidFill>
                  <a:srgbClr val="000000"/>
                </a:solidFill>
                <a:latin typeface="Times New Roman"/>
                <a:ea typeface="Times New Roman"/>
                <a:cs typeface="Times New Roman"/>
                <a:sym typeface="Times New Roman"/>
              </a:rPr>
              <a:t>  Yingtong Dou, Kai Shu, Congying Xia, Philip S. Yu, and Lichao Sun. 2021. User Preference-aware Fake News Detection. In Proceedings of the 44th International ACM SIGIR Conference on Research and Development in Information Retrieval (SIGIR '21). Association for Computing Machinery, New York, NY, USA, 2051–2055. https://doi.org/10.1145/3404835.3462990</a:t>
            </a:r>
          </a:p>
          <a:p>
            <a:pPr algn="just">
              <a:lnSpc>
                <a:spcPts val="2002"/>
              </a:lnSpc>
            </a:pPr>
          </a:p>
          <a:p>
            <a:pPr algn="just">
              <a:lnSpc>
                <a:spcPts val="2002"/>
              </a:lnSpc>
            </a:pPr>
            <a:r>
              <a:rPr lang="en-US" sz="1668">
                <a:solidFill>
                  <a:srgbClr val="000000"/>
                </a:solidFill>
                <a:latin typeface="Times New Roman"/>
                <a:ea typeface="Times New Roman"/>
                <a:cs typeface="Times New Roman"/>
                <a:sym typeface="Times New Roman"/>
              </a:rPr>
              <a:t>[</a:t>
            </a:r>
            <a:r>
              <a:rPr lang="en-US" b="true" sz="1668">
                <a:solidFill>
                  <a:srgbClr val="000000"/>
                </a:solidFill>
                <a:latin typeface="Times New Roman Bold"/>
                <a:ea typeface="Times New Roman Bold"/>
                <a:cs typeface="Times New Roman Bold"/>
                <a:sym typeface="Times New Roman Bold"/>
              </a:rPr>
              <a:t>11] </a:t>
            </a:r>
            <a:r>
              <a:rPr lang="en-US" sz="1668">
                <a:solidFill>
                  <a:srgbClr val="000000"/>
                </a:solidFill>
                <a:latin typeface="Times New Roman"/>
                <a:ea typeface="Times New Roman"/>
                <a:cs typeface="Times New Roman"/>
                <a:sym typeface="Times New Roman"/>
              </a:rPr>
              <a:t>J. Alghamdi, Y. Lin, and S. Luo, “A comparative study of machine learning and deep learning techniques for fake news detection,” Information, vol. 13, p. 576, 2022.</a:t>
            </a:r>
          </a:p>
          <a:p>
            <a:pPr algn="just">
              <a:lnSpc>
                <a:spcPts val="2002"/>
              </a:lnSpc>
            </a:pPr>
          </a:p>
          <a:p>
            <a:pPr algn="just">
              <a:lnSpc>
                <a:spcPts val="2002"/>
              </a:lnSpc>
            </a:pPr>
            <a:r>
              <a:rPr lang="en-US" b="true" sz="1668">
                <a:solidFill>
                  <a:srgbClr val="000000"/>
                </a:solidFill>
                <a:latin typeface="Times New Roman Bold"/>
                <a:ea typeface="Times New Roman Bold"/>
                <a:cs typeface="Times New Roman Bold"/>
                <a:sym typeface="Times New Roman Bold"/>
              </a:rPr>
              <a:t>[12]</a:t>
            </a:r>
            <a:r>
              <a:rPr lang="en-US" sz="1668">
                <a:solidFill>
                  <a:srgbClr val="000000"/>
                </a:solidFill>
                <a:latin typeface="Times New Roman"/>
                <a:ea typeface="Times New Roman"/>
                <a:cs typeface="Times New Roman"/>
                <a:sym typeface="Times New Roman"/>
              </a:rPr>
              <a:t> U. Jeong, K. Ding, L. Cheng, R. Guo, K. Shu, and H. Liu, “Nothing stands alone: Relational fake news detection with hypergraph neural network,”2022</a:t>
            </a:r>
          </a:p>
          <a:p>
            <a:pPr algn="just">
              <a:lnSpc>
                <a:spcPts val="2002"/>
              </a:lnSpc>
            </a:pPr>
          </a:p>
          <a:p>
            <a:pPr algn="just">
              <a:lnSpc>
                <a:spcPts val="2002"/>
              </a:lnSpc>
            </a:pPr>
            <a:r>
              <a:rPr lang="en-US" b="true" sz="1668">
                <a:solidFill>
                  <a:srgbClr val="000000"/>
                </a:solidFill>
                <a:latin typeface="Times New Roman Bold"/>
                <a:ea typeface="Times New Roman Bold"/>
                <a:cs typeface="Times New Roman Bold"/>
                <a:sym typeface="Times New Roman Bold"/>
              </a:rPr>
              <a:t>[13]</a:t>
            </a:r>
            <a:r>
              <a:rPr lang="en-US" sz="1668">
                <a:solidFill>
                  <a:srgbClr val="000000"/>
                </a:solidFill>
                <a:latin typeface="Times New Roman"/>
                <a:ea typeface="Times New Roman"/>
                <a:cs typeface="Times New Roman"/>
                <a:sym typeface="Times New Roman"/>
              </a:rPr>
              <a:t>  Li, Y. Zhang, and E. C. Malthouse, “Large language model agent for fake news detection,” 2024.</a:t>
            </a:r>
          </a:p>
          <a:p>
            <a:pPr algn="just">
              <a:lnSpc>
                <a:spcPts val="2002"/>
              </a:lnSpc>
            </a:pPr>
          </a:p>
          <a:p>
            <a:pPr algn="just">
              <a:lnSpc>
                <a:spcPts val="2002"/>
              </a:lnSpc>
            </a:pPr>
            <a:r>
              <a:rPr lang="en-US" b="true" sz="1668">
                <a:solidFill>
                  <a:srgbClr val="000000"/>
                </a:solidFill>
                <a:latin typeface="Times New Roman Bold"/>
                <a:ea typeface="Times New Roman Bold"/>
                <a:cs typeface="Times New Roman Bold"/>
                <a:sym typeface="Times New Roman Bold"/>
              </a:rPr>
              <a:t>[14]</a:t>
            </a:r>
            <a:r>
              <a:rPr lang="en-US" sz="1668">
                <a:solidFill>
                  <a:srgbClr val="000000"/>
                </a:solidFill>
                <a:latin typeface="Times New Roman"/>
                <a:ea typeface="Times New Roman"/>
                <a:cs typeface="Times New Roman"/>
                <a:sym typeface="Times New Roman"/>
              </a:rPr>
              <a:t> J. Su, T. Y. Zhuo, J. Mansurov, D. Wang, and P. Nakov, “Fake news detectors are biased against texts generated by large language models,” 2023.</a:t>
            </a:r>
          </a:p>
          <a:p>
            <a:pPr algn="just">
              <a:lnSpc>
                <a:spcPts val="2002"/>
              </a:lnSpc>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153969"/>
        </a:solidFill>
      </p:bgPr>
    </p:bg>
    <p:spTree>
      <p:nvGrpSpPr>
        <p:cNvPr id="1" name=""/>
        <p:cNvGrpSpPr/>
        <p:nvPr/>
      </p:nvGrpSpPr>
      <p:grpSpPr>
        <a:xfrm>
          <a:off x="0" y="0"/>
          <a:ext cx="0" cy="0"/>
          <a:chOff x="0" y="0"/>
          <a:chExt cx="0" cy="0"/>
        </a:xfrm>
      </p:grpSpPr>
      <p:grpSp>
        <p:nvGrpSpPr>
          <p:cNvPr name="Group 2" id="2"/>
          <p:cNvGrpSpPr/>
          <p:nvPr/>
        </p:nvGrpSpPr>
        <p:grpSpPr>
          <a:xfrm rot="0">
            <a:off x="514350" y="500286"/>
            <a:ext cx="17259300" cy="9286429"/>
            <a:chOff x="0" y="0"/>
            <a:chExt cx="4545659" cy="2445808"/>
          </a:xfrm>
        </p:grpSpPr>
        <p:sp>
          <p:nvSpPr>
            <p:cNvPr name="Freeform 3" id="3"/>
            <p:cNvSpPr/>
            <p:nvPr/>
          </p:nvSpPr>
          <p:spPr>
            <a:xfrm flipH="false" flipV="false" rot="0">
              <a:off x="0" y="0"/>
              <a:ext cx="4545659" cy="2445808"/>
            </a:xfrm>
            <a:custGeom>
              <a:avLst/>
              <a:gdLst/>
              <a:ahLst/>
              <a:cxnLst/>
              <a:rect r="r" b="b" t="t" l="l"/>
              <a:pathLst>
                <a:path h="2445808" w="4545659">
                  <a:moveTo>
                    <a:pt x="0" y="0"/>
                  </a:moveTo>
                  <a:lnTo>
                    <a:pt x="4545659" y="0"/>
                  </a:lnTo>
                  <a:lnTo>
                    <a:pt x="4545659" y="2445808"/>
                  </a:lnTo>
                  <a:lnTo>
                    <a:pt x="0" y="2445808"/>
                  </a:lnTo>
                  <a:close/>
                </a:path>
              </a:pathLst>
            </a:custGeom>
            <a:solidFill>
              <a:srgbClr val="FFFFFF"/>
            </a:solidFill>
          </p:spPr>
        </p:sp>
        <p:sp>
          <p:nvSpPr>
            <p:cNvPr name="TextBox 4" id="4"/>
            <p:cNvSpPr txBox="true"/>
            <p:nvPr/>
          </p:nvSpPr>
          <p:spPr>
            <a:xfrm>
              <a:off x="0" y="-47625"/>
              <a:ext cx="4545659" cy="2493433"/>
            </a:xfrm>
            <a:prstGeom prst="rect">
              <a:avLst/>
            </a:prstGeom>
          </p:spPr>
          <p:txBody>
            <a:bodyPr anchor="ctr" rtlCol="false" tIns="50800" lIns="50800" bIns="50800" rIns="50800"/>
            <a:lstStyle/>
            <a:p>
              <a:pPr algn="ctr">
                <a:lnSpc>
                  <a:spcPts val="3499"/>
                </a:lnSpc>
              </a:pPr>
            </a:p>
          </p:txBody>
        </p:sp>
      </p:grpSp>
      <p:sp>
        <p:nvSpPr>
          <p:cNvPr name="Freeform 5" id="5"/>
          <p:cNvSpPr/>
          <p:nvPr/>
        </p:nvSpPr>
        <p:spPr>
          <a:xfrm flipH="false" flipV="false" rot="0">
            <a:off x="5194666" y="2376086"/>
            <a:ext cx="7898669" cy="5963495"/>
          </a:xfrm>
          <a:custGeom>
            <a:avLst/>
            <a:gdLst/>
            <a:ahLst/>
            <a:cxnLst/>
            <a:rect r="r" b="b" t="t" l="l"/>
            <a:pathLst>
              <a:path h="5963495" w="7898669">
                <a:moveTo>
                  <a:pt x="0" y="0"/>
                </a:moveTo>
                <a:lnTo>
                  <a:pt x="7898668" y="0"/>
                </a:lnTo>
                <a:lnTo>
                  <a:pt x="7898668" y="5963495"/>
                </a:lnTo>
                <a:lnTo>
                  <a:pt x="0" y="59634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4F4F4"/>
        </a:solidFill>
      </p:bgPr>
    </p:bg>
    <p:spTree>
      <p:nvGrpSpPr>
        <p:cNvPr id="1" name=""/>
        <p:cNvGrpSpPr/>
        <p:nvPr/>
      </p:nvGrpSpPr>
      <p:grpSpPr>
        <a:xfrm>
          <a:off x="0" y="0"/>
          <a:ext cx="0" cy="0"/>
          <a:chOff x="0" y="0"/>
          <a:chExt cx="0" cy="0"/>
        </a:xfrm>
      </p:grpSpPr>
      <p:sp>
        <p:nvSpPr>
          <p:cNvPr name="Freeform 2" id="2"/>
          <p:cNvSpPr/>
          <p:nvPr/>
        </p:nvSpPr>
        <p:spPr>
          <a:xfrm flipH="false" flipV="false" rot="0">
            <a:off x="2968907" y="3370526"/>
            <a:ext cx="1621594" cy="1621594"/>
          </a:xfrm>
          <a:custGeom>
            <a:avLst/>
            <a:gdLst/>
            <a:ahLst/>
            <a:cxnLst/>
            <a:rect r="r" b="b" t="t" l="l"/>
            <a:pathLst>
              <a:path h="1621594" w="1621594">
                <a:moveTo>
                  <a:pt x="0" y="0"/>
                </a:moveTo>
                <a:lnTo>
                  <a:pt x="1621594" y="0"/>
                </a:lnTo>
                <a:lnTo>
                  <a:pt x="1621594" y="1621594"/>
                </a:lnTo>
                <a:lnTo>
                  <a:pt x="0" y="162159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0"/>
            <a:ext cx="4046763" cy="10287000"/>
            <a:chOff x="0" y="0"/>
            <a:chExt cx="1065814" cy="2709333"/>
          </a:xfrm>
        </p:grpSpPr>
        <p:sp>
          <p:nvSpPr>
            <p:cNvPr name="Freeform 4" id="4"/>
            <p:cNvSpPr/>
            <p:nvPr/>
          </p:nvSpPr>
          <p:spPr>
            <a:xfrm flipH="false" flipV="false" rot="0">
              <a:off x="0" y="0"/>
              <a:ext cx="1065814" cy="2709333"/>
            </a:xfrm>
            <a:custGeom>
              <a:avLst/>
              <a:gdLst/>
              <a:ahLst/>
              <a:cxnLst/>
              <a:rect r="r" b="b" t="t" l="l"/>
              <a:pathLst>
                <a:path h="2709333" w="1065814">
                  <a:moveTo>
                    <a:pt x="0" y="0"/>
                  </a:moveTo>
                  <a:lnTo>
                    <a:pt x="1065814" y="0"/>
                  </a:lnTo>
                  <a:lnTo>
                    <a:pt x="1065814" y="2709333"/>
                  </a:lnTo>
                  <a:lnTo>
                    <a:pt x="0" y="2709333"/>
                  </a:lnTo>
                  <a:close/>
                </a:path>
              </a:pathLst>
            </a:custGeom>
            <a:solidFill>
              <a:srgbClr val="FFFFFF"/>
            </a:solidFill>
          </p:spPr>
        </p:sp>
        <p:sp>
          <p:nvSpPr>
            <p:cNvPr name="TextBox 5" id="5"/>
            <p:cNvSpPr txBox="true"/>
            <p:nvPr/>
          </p:nvSpPr>
          <p:spPr>
            <a:xfrm>
              <a:off x="0" y="-38100"/>
              <a:ext cx="1065814" cy="2747433"/>
            </a:xfrm>
            <a:prstGeom prst="rect">
              <a:avLst/>
            </a:prstGeom>
          </p:spPr>
          <p:txBody>
            <a:bodyPr anchor="ctr" rtlCol="false" tIns="50800" lIns="50800" bIns="50800" rIns="50800"/>
            <a:lstStyle/>
            <a:p>
              <a:pPr algn="ctr">
                <a:lnSpc>
                  <a:spcPts val="2100"/>
                </a:lnSpc>
              </a:pPr>
            </a:p>
          </p:txBody>
        </p:sp>
      </p:grpSp>
      <p:sp>
        <p:nvSpPr>
          <p:cNvPr name="TextBox 6" id="6"/>
          <p:cNvSpPr txBox="true"/>
          <p:nvPr/>
        </p:nvSpPr>
        <p:spPr>
          <a:xfrm rot="0">
            <a:off x="228449" y="2707645"/>
            <a:ext cx="3818314" cy="2284476"/>
          </a:xfrm>
          <a:prstGeom prst="rect">
            <a:avLst/>
          </a:prstGeom>
        </p:spPr>
        <p:txBody>
          <a:bodyPr anchor="t" rtlCol="false" tIns="0" lIns="0" bIns="0" rIns="0">
            <a:spAutoFit/>
          </a:bodyPr>
          <a:lstStyle/>
          <a:p>
            <a:pPr algn="just">
              <a:lnSpc>
                <a:spcPts val="6006"/>
              </a:lnSpc>
            </a:pPr>
            <a:r>
              <a:rPr lang="en-US" b="true" sz="4620">
                <a:solidFill>
                  <a:srgbClr val="2A2E3A"/>
                </a:solidFill>
                <a:latin typeface="Klein Bold"/>
                <a:ea typeface="Klein Bold"/>
                <a:cs typeface="Klein Bold"/>
                <a:sym typeface="Klein Bold"/>
              </a:rPr>
              <a:t>Introduction and Motivation</a:t>
            </a:r>
          </a:p>
        </p:txBody>
      </p:sp>
      <p:sp>
        <p:nvSpPr>
          <p:cNvPr name="TextBox 7" id="7"/>
          <p:cNvSpPr txBox="true"/>
          <p:nvPr/>
        </p:nvSpPr>
        <p:spPr>
          <a:xfrm rot="0">
            <a:off x="4197633" y="1912620"/>
            <a:ext cx="13985437" cy="6376036"/>
          </a:xfrm>
          <a:prstGeom prst="rect">
            <a:avLst/>
          </a:prstGeom>
        </p:spPr>
        <p:txBody>
          <a:bodyPr anchor="t" rtlCol="false" tIns="0" lIns="0" bIns="0" rIns="0">
            <a:spAutoFit/>
          </a:bodyPr>
          <a:lstStyle/>
          <a:p>
            <a:pPr algn="just" marL="777234" indent="-388617" lvl="1">
              <a:lnSpc>
                <a:spcPts val="5039"/>
              </a:lnSpc>
              <a:buFont typeface="Arial"/>
              <a:buChar char="•"/>
            </a:pPr>
            <a:r>
              <a:rPr lang="en-US" sz="3599">
                <a:solidFill>
                  <a:srgbClr val="2A2E3A"/>
                </a:solidFill>
                <a:latin typeface="Helios"/>
                <a:ea typeface="Helios"/>
                <a:cs typeface="Helios"/>
                <a:sym typeface="Helios"/>
              </a:rPr>
              <a:t>In the digital age, the rapid spread of fake news has emerged as a significant challenge, affecting public trust, influencing democratic processes, and endangering public health[1]. </a:t>
            </a:r>
          </a:p>
          <a:p>
            <a:pPr algn="just">
              <a:lnSpc>
                <a:spcPts val="5039"/>
              </a:lnSpc>
            </a:pPr>
          </a:p>
          <a:p>
            <a:pPr algn="just" marL="777234" indent="-388617" lvl="1">
              <a:lnSpc>
                <a:spcPts val="5039"/>
              </a:lnSpc>
              <a:buFont typeface="Arial"/>
              <a:buChar char="•"/>
            </a:pPr>
            <a:r>
              <a:rPr lang="en-US" sz="3599">
                <a:solidFill>
                  <a:srgbClr val="2A2E3A"/>
                </a:solidFill>
                <a:latin typeface="Helios"/>
                <a:ea typeface="Helios"/>
                <a:cs typeface="Helios"/>
                <a:sym typeface="Helios"/>
              </a:rPr>
              <a:t>Soc</a:t>
            </a:r>
            <a:r>
              <a:rPr lang="en-US" sz="3599">
                <a:solidFill>
                  <a:srgbClr val="2A2E3A"/>
                </a:solidFill>
                <a:latin typeface="Helios"/>
                <a:ea typeface="Helios"/>
                <a:cs typeface="Helios"/>
                <a:sym typeface="Helios"/>
              </a:rPr>
              <a:t>ial media and online platforms facilitate the widespread dissemination of misinformation at an unprecedented speed, making it difficult to distinguish between credible and false information[2]. </a:t>
            </a:r>
          </a:p>
          <a:p>
            <a:pPr algn="just">
              <a:lnSpc>
                <a:spcPts val="5039"/>
              </a:lnSpc>
            </a:pPr>
          </a:p>
          <a:p>
            <a:pPr algn="just">
              <a:lnSpc>
                <a:spcPts val="5039"/>
              </a:lnSpc>
            </a:pPr>
          </a:p>
        </p:txBody>
      </p:sp>
      <p:sp>
        <p:nvSpPr>
          <p:cNvPr name="TextBox 8" id="8"/>
          <p:cNvSpPr txBox="true"/>
          <p:nvPr/>
        </p:nvSpPr>
        <p:spPr>
          <a:xfrm rot="0">
            <a:off x="4046763" y="8747094"/>
            <a:ext cx="14287176" cy="1381125"/>
          </a:xfrm>
          <a:prstGeom prst="rect">
            <a:avLst/>
          </a:prstGeom>
        </p:spPr>
        <p:txBody>
          <a:bodyPr anchor="t" rtlCol="false" tIns="0" lIns="0" bIns="0" rIns="0">
            <a:spAutoFit/>
          </a:bodyPr>
          <a:lstStyle/>
          <a:p>
            <a:pPr algn="just">
              <a:lnSpc>
                <a:spcPts val="2639"/>
              </a:lnSpc>
              <a:spcBef>
                <a:spcPct val="0"/>
              </a:spcBef>
            </a:pPr>
            <a:r>
              <a:rPr lang="en-US" sz="2199" spc="0">
                <a:solidFill>
                  <a:srgbClr val="2A2E3A"/>
                </a:solidFill>
                <a:latin typeface="Times New Roman"/>
                <a:ea typeface="Times New Roman"/>
                <a:cs typeface="Times New Roman"/>
                <a:sym typeface="Times New Roman"/>
              </a:rPr>
              <a:t>[1] Pennycook, Gordon and David G. Rand. “The Psychology of Fake News.” Trends in Cognitive Sciences 25 (2021): 388-402.</a:t>
            </a:r>
          </a:p>
          <a:p>
            <a:pPr algn="just">
              <a:lnSpc>
                <a:spcPts val="2639"/>
              </a:lnSpc>
              <a:spcBef>
                <a:spcPct val="0"/>
              </a:spcBef>
            </a:pPr>
            <a:r>
              <a:rPr lang="en-US" sz="2199" spc="0">
                <a:solidFill>
                  <a:srgbClr val="2A2E3A"/>
                </a:solidFill>
                <a:latin typeface="Times New Roman"/>
                <a:ea typeface="Times New Roman"/>
                <a:cs typeface="Times New Roman"/>
                <a:sym typeface="Times New Roman"/>
              </a:rPr>
              <a:t>[2] Allcott, Hunt &amp; Gentzkow, Matthew. (2017). Social Media and Fake News in the 2016 Election. Journal of Economic Perspectives. 31. 211-236. 10.1257/jep.31.2.211.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363277" y="-925861"/>
            <a:ext cx="13960430" cy="13960430"/>
          </a:xfrm>
          <a:custGeom>
            <a:avLst/>
            <a:gdLst/>
            <a:ahLst/>
            <a:cxnLst/>
            <a:rect r="r" b="b" t="t" l="l"/>
            <a:pathLst>
              <a:path h="13960430" w="13960430">
                <a:moveTo>
                  <a:pt x="0" y="0"/>
                </a:moveTo>
                <a:lnTo>
                  <a:pt x="13960431" y="0"/>
                </a:lnTo>
                <a:lnTo>
                  <a:pt x="13960431" y="13960430"/>
                </a:lnTo>
                <a:lnTo>
                  <a:pt x="0" y="1396043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257485" y="4609117"/>
            <a:ext cx="7026255" cy="2969237"/>
            <a:chOff x="0" y="0"/>
            <a:chExt cx="9368340" cy="3958982"/>
          </a:xfrm>
        </p:grpSpPr>
        <p:sp>
          <p:nvSpPr>
            <p:cNvPr name="TextBox 4" id="4"/>
            <p:cNvSpPr txBox="true"/>
            <p:nvPr/>
          </p:nvSpPr>
          <p:spPr>
            <a:xfrm rot="0">
              <a:off x="0" y="-76200"/>
              <a:ext cx="9368340" cy="3031067"/>
            </a:xfrm>
            <a:prstGeom prst="rect">
              <a:avLst/>
            </a:prstGeom>
          </p:spPr>
          <p:txBody>
            <a:bodyPr anchor="t" rtlCol="false" tIns="0" lIns="0" bIns="0" rIns="0">
              <a:spAutoFit/>
            </a:bodyPr>
            <a:lstStyle/>
            <a:p>
              <a:pPr algn="l">
                <a:lnSpc>
                  <a:spcPts val="9099"/>
                </a:lnSpc>
              </a:pPr>
              <a:r>
                <a:rPr lang="en-US" b="true" sz="6999">
                  <a:solidFill>
                    <a:srgbClr val="2A2E3A"/>
                  </a:solidFill>
                  <a:latin typeface="Klein Bold"/>
                  <a:ea typeface="Klein Bold"/>
                  <a:cs typeface="Klein Bold"/>
                  <a:sym typeface="Klein Bold"/>
                </a:rPr>
                <a:t>Problem </a:t>
              </a:r>
              <a:r>
                <a:rPr lang="en-US" b="true" sz="6999">
                  <a:solidFill>
                    <a:srgbClr val="718BAB"/>
                  </a:solidFill>
                  <a:latin typeface="Klein Bold"/>
                  <a:ea typeface="Klein Bold"/>
                  <a:cs typeface="Klein Bold"/>
                  <a:sym typeface="Klein Bold"/>
                </a:rPr>
                <a:t>Statement</a:t>
              </a:r>
            </a:p>
          </p:txBody>
        </p:sp>
        <p:sp>
          <p:nvSpPr>
            <p:cNvPr name="TextBox 5" id="5"/>
            <p:cNvSpPr txBox="true"/>
            <p:nvPr/>
          </p:nvSpPr>
          <p:spPr>
            <a:xfrm rot="0">
              <a:off x="0" y="3251380"/>
              <a:ext cx="8918785" cy="707602"/>
            </a:xfrm>
            <a:prstGeom prst="rect">
              <a:avLst/>
            </a:prstGeom>
          </p:spPr>
          <p:txBody>
            <a:bodyPr anchor="t" rtlCol="false" tIns="0" lIns="0" bIns="0" rIns="0">
              <a:spAutoFit/>
            </a:bodyPr>
            <a:lstStyle/>
            <a:p>
              <a:pPr algn="l">
                <a:lnSpc>
                  <a:spcPts val="4479"/>
                </a:lnSpc>
              </a:pPr>
            </a:p>
          </p:txBody>
        </p:sp>
      </p:grpSp>
      <p:sp>
        <p:nvSpPr>
          <p:cNvPr name="TextBox 6" id="6"/>
          <p:cNvSpPr txBox="true"/>
          <p:nvPr/>
        </p:nvSpPr>
        <p:spPr>
          <a:xfrm rot="0">
            <a:off x="8665615" y="1407047"/>
            <a:ext cx="5571945" cy="600442"/>
          </a:xfrm>
          <a:prstGeom prst="rect">
            <a:avLst/>
          </a:prstGeom>
        </p:spPr>
        <p:txBody>
          <a:bodyPr anchor="t" rtlCol="false" tIns="0" lIns="0" bIns="0" rIns="0">
            <a:spAutoFit/>
          </a:bodyPr>
          <a:lstStyle/>
          <a:p>
            <a:pPr algn="l" marL="0" indent="0" lvl="0">
              <a:lnSpc>
                <a:spcPts val="4714"/>
              </a:lnSpc>
              <a:spcBef>
                <a:spcPct val="0"/>
              </a:spcBef>
            </a:pPr>
          </a:p>
        </p:txBody>
      </p:sp>
      <p:sp>
        <p:nvSpPr>
          <p:cNvPr name="TextBox 7" id="7"/>
          <p:cNvSpPr txBox="true"/>
          <p:nvPr/>
        </p:nvSpPr>
        <p:spPr>
          <a:xfrm rot="0">
            <a:off x="8665615" y="3991421"/>
            <a:ext cx="5424556" cy="600442"/>
          </a:xfrm>
          <a:prstGeom prst="rect">
            <a:avLst/>
          </a:prstGeom>
        </p:spPr>
        <p:txBody>
          <a:bodyPr anchor="t" rtlCol="false" tIns="0" lIns="0" bIns="0" rIns="0">
            <a:spAutoFit/>
          </a:bodyPr>
          <a:lstStyle/>
          <a:p>
            <a:pPr algn="l" marL="0" indent="0" lvl="0">
              <a:lnSpc>
                <a:spcPts val="4714"/>
              </a:lnSpc>
              <a:spcBef>
                <a:spcPct val="0"/>
              </a:spcBef>
            </a:pPr>
          </a:p>
        </p:txBody>
      </p:sp>
      <p:sp>
        <p:nvSpPr>
          <p:cNvPr name="TextBox 8" id="8"/>
          <p:cNvSpPr txBox="true"/>
          <p:nvPr/>
        </p:nvSpPr>
        <p:spPr>
          <a:xfrm rot="0">
            <a:off x="8665615" y="6103062"/>
            <a:ext cx="5799694" cy="600442"/>
          </a:xfrm>
          <a:prstGeom prst="rect">
            <a:avLst/>
          </a:prstGeom>
        </p:spPr>
        <p:txBody>
          <a:bodyPr anchor="t" rtlCol="false" tIns="0" lIns="0" bIns="0" rIns="0">
            <a:spAutoFit/>
          </a:bodyPr>
          <a:lstStyle/>
          <a:p>
            <a:pPr algn="l" marL="0" indent="0" lvl="0">
              <a:lnSpc>
                <a:spcPts val="4714"/>
              </a:lnSpc>
              <a:spcBef>
                <a:spcPct val="0"/>
              </a:spcBef>
            </a:pPr>
          </a:p>
        </p:txBody>
      </p:sp>
      <p:grpSp>
        <p:nvGrpSpPr>
          <p:cNvPr name="Group 9" id="9"/>
          <p:cNvGrpSpPr/>
          <p:nvPr/>
        </p:nvGrpSpPr>
        <p:grpSpPr>
          <a:xfrm rot="0">
            <a:off x="5467187" y="1550047"/>
            <a:ext cx="12820813" cy="9816932"/>
            <a:chOff x="0" y="0"/>
            <a:chExt cx="17094418" cy="13089243"/>
          </a:xfrm>
        </p:grpSpPr>
        <p:sp>
          <p:nvSpPr>
            <p:cNvPr name="Freeform 10" id="10"/>
            <p:cNvSpPr/>
            <p:nvPr/>
          </p:nvSpPr>
          <p:spPr>
            <a:xfrm flipH="false" flipV="false" rot="0">
              <a:off x="0" y="0"/>
              <a:ext cx="2642927" cy="2642927"/>
            </a:xfrm>
            <a:custGeom>
              <a:avLst/>
              <a:gdLst/>
              <a:ahLst/>
              <a:cxnLst/>
              <a:rect r="r" b="b" t="t" l="l"/>
              <a:pathLst>
                <a:path h="2642927" w="2642927">
                  <a:moveTo>
                    <a:pt x="0" y="0"/>
                  </a:moveTo>
                  <a:lnTo>
                    <a:pt x="2642927" y="0"/>
                  </a:lnTo>
                  <a:lnTo>
                    <a:pt x="2642927" y="2642927"/>
                  </a:lnTo>
                  <a:lnTo>
                    <a:pt x="0" y="2642927"/>
                  </a:lnTo>
                  <a:lnTo>
                    <a:pt x="0" y="0"/>
                  </a:lnTo>
                  <a:close/>
                </a:path>
              </a:pathLst>
            </a:custGeom>
            <a:blipFill>
              <a:blip r:embed="rId4">
                <a:alphaModFix amt="44999"/>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274449" y="274449"/>
              <a:ext cx="2094028" cy="2094028"/>
            </a:xfrm>
            <a:custGeom>
              <a:avLst/>
              <a:gdLst/>
              <a:ahLst/>
              <a:cxnLst/>
              <a:rect r="r" b="b" t="t" l="l"/>
              <a:pathLst>
                <a:path h="2094028" w="2094028">
                  <a:moveTo>
                    <a:pt x="0" y="0"/>
                  </a:moveTo>
                  <a:lnTo>
                    <a:pt x="2094029" y="0"/>
                  </a:lnTo>
                  <a:lnTo>
                    <a:pt x="2094029" y="2094029"/>
                  </a:lnTo>
                  <a:lnTo>
                    <a:pt x="0" y="209402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1012753" y="910348"/>
              <a:ext cx="617420" cy="822231"/>
            </a:xfrm>
            <a:custGeom>
              <a:avLst/>
              <a:gdLst/>
              <a:ahLst/>
              <a:cxnLst/>
              <a:rect r="r" b="b" t="t" l="l"/>
              <a:pathLst>
                <a:path h="822231" w="617420">
                  <a:moveTo>
                    <a:pt x="0" y="0"/>
                  </a:moveTo>
                  <a:lnTo>
                    <a:pt x="617421" y="0"/>
                  </a:lnTo>
                  <a:lnTo>
                    <a:pt x="617421" y="822231"/>
                  </a:lnTo>
                  <a:lnTo>
                    <a:pt x="0" y="82223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3" id="13"/>
            <p:cNvSpPr txBox="true"/>
            <p:nvPr/>
          </p:nvSpPr>
          <p:spPr>
            <a:xfrm rot="0">
              <a:off x="3593021" y="757710"/>
              <a:ext cx="13176694" cy="2433183"/>
            </a:xfrm>
            <a:prstGeom prst="rect">
              <a:avLst/>
            </a:prstGeom>
          </p:spPr>
          <p:txBody>
            <a:bodyPr anchor="t" rtlCol="false" tIns="0" lIns="0" bIns="0" rIns="0">
              <a:spAutoFit/>
            </a:bodyPr>
            <a:lstStyle/>
            <a:p>
              <a:pPr algn="l" marL="761919" indent="-380959" lvl="1">
                <a:lnSpc>
                  <a:spcPts val="4940"/>
                </a:lnSpc>
                <a:buFont typeface="Arial"/>
                <a:buChar char="•"/>
              </a:pPr>
              <a:r>
                <a:rPr lang="en-US" sz="3529">
                  <a:solidFill>
                    <a:srgbClr val="2A2E3A"/>
                  </a:solidFill>
                  <a:latin typeface="Helios"/>
                  <a:ea typeface="Helios"/>
                  <a:cs typeface="Helios"/>
                  <a:sym typeface="Helios"/>
                </a:rPr>
                <a:t>Automated: Detects fake news in real time without human intervention.</a:t>
              </a:r>
            </a:p>
            <a:p>
              <a:pPr algn="l">
                <a:lnSpc>
                  <a:spcPts val="4940"/>
                </a:lnSpc>
                <a:spcBef>
                  <a:spcPct val="0"/>
                </a:spcBef>
              </a:pPr>
            </a:p>
          </p:txBody>
        </p:sp>
        <p:sp>
          <p:nvSpPr>
            <p:cNvPr name="Freeform 14" id="14"/>
            <p:cNvSpPr/>
            <p:nvPr/>
          </p:nvSpPr>
          <p:spPr>
            <a:xfrm flipH="false" flipV="false" rot="0">
              <a:off x="0" y="3941898"/>
              <a:ext cx="2642927" cy="2642927"/>
            </a:xfrm>
            <a:custGeom>
              <a:avLst/>
              <a:gdLst/>
              <a:ahLst/>
              <a:cxnLst/>
              <a:rect r="r" b="b" t="t" l="l"/>
              <a:pathLst>
                <a:path h="2642927" w="2642927">
                  <a:moveTo>
                    <a:pt x="0" y="0"/>
                  </a:moveTo>
                  <a:lnTo>
                    <a:pt x="2642927" y="0"/>
                  </a:lnTo>
                  <a:lnTo>
                    <a:pt x="2642927" y="2642927"/>
                  </a:lnTo>
                  <a:lnTo>
                    <a:pt x="0" y="2642927"/>
                  </a:lnTo>
                  <a:lnTo>
                    <a:pt x="0" y="0"/>
                  </a:lnTo>
                  <a:close/>
                </a:path>
              </a:pathLst>
            </a:custGeom>
            <a:blipFill>
              <a:blip r:embed="rId10">
                <a:alphaModFix amt="44999"/>
                <a:extLst>
                  <a:ext uri="{96DAC541-7B7A-43D3-8B79-37D633B846F1}">
                    <asvg:svgBlip xmlns:asvg="http://schemas.microsoft.com/office/drawing/2016/SVG/main" r:embed="rId11"/>
                  </a:ext>
                </a:extLst>
              </a:blip>
              <a:stretch>
                <a:fillRect l="0" t="0" r="0" b="0"/>
              </a:stretch>
            </a:blipFill>
          </p:spPr>
        </p:sp>
        <p:sp>
          <p:nvSpPr>
            <p:cNvPr name="Freeform 15" id="15"/>
            <p:cNvSpPr/>
            <p:nvPr/>
          </p:nvSpPr>
          <p:spPr>
            <a:xfrm flipH="false" flipV="false" rot="0">
              <a:off x="274449" y="4216347"/>
              <a:ext cx="2094028" cy="2094028"/>
            </a:xfrm>
            <a:custGeom>
              <a:avLst/>
              <a:gdLst/>
              <a:ahLst/>
              <a:cxnLst/>
              <a:rect r="r" b="b" t="t" l="l"/>
              <a:pathLst>
                <a:path h="2094028" w="2094028">
                  <a:moveTo>
                    <a:pt x="0" y="0"/>
                  </a:moveTo>
                  <a:lnTo>
                    <a:pt x="2094029" y="0"/>
                  </a:lnTo>
                  <a:lnTo>
                    <a:pt x="2094029" y="2094029"/>
                  </a:lnTo>
                  <a:lnTo>
                    <a:pt x="0" y="209402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6" id="16"/>
            <p:cNvSpPr txBox="true"/>
            <p:nvPr/>
          </p:nvSpPr>
          <p:spPr>
            <a:xfrm rot="0">
              <a:off x="3593021" y="4465005"/>
              <a:ext cx="13501397" cy="1607683"/>
            </a:xfrm>
            <a:prstGeom prst="rect">
              <a:avLst/>
            </a:prstGeom>
          </p:spPr>
          <p:txBody>
            <a:bodyPr anchor="t" rtlCol="false" tIns="0" lIns="0" bIns="0" rIns="0">
              <a:spAutoFit/>
            </a:bodyPr>
            <a:lstStyle/>
            <a:p>
              <a:pPr algn="l" marL="761919" indent="-380959" lvl="1">
                <a:lnSpc>
                  <a:spcPts val="4940"/>
                </a:lnSpc>
                <a:buFont typeface="Arial"/>
                <a:buChar char="•"/>
              </a:pPr>
              <a:r>
                <a:rPr lang="en-US" sz="3529">
                  <a:solidFill>
                    <a:srgbClr val="2A2E3A"/>
                  </a:solidFill>
                  <a:latin typeface="Helios"/>
                  <a:ea typeface="Helios"/>
                  <a:cs typeface="Helios"/>
                  <a:sym typeface="Helios"/>
                </a:rPr>
                <a:t>Efficient: Scales to handle vast amounts of data with minimal resources.</a:t>
              </a:r>
            </a:p>
          </p:txBody>
        </p:sp>
        <p:sp>
          <p:nvSpPr>
            <p:cNvPr name="Freeform 17" id="17"/>
            <p:cNvSpPr/>
            <p:nvPr/>
          </p:nvSpPr>
          <p:spPr>
            <a:xfrm flipH="false" flipV="false" rot="0">
              <a:off x="0" y="7878547"/>
              <a:ext cx="2642927" cy="2642927"/>
            </a:xfrm>
            <a:custGeom>
              <a:avLst/>
              <a:gdLst/>
              <a:ahLst/>
              <a:cxnLst/>
              <a:rect r="r" b="b" t="t" l="l"/>
              <a:pathLst>
                <a:path h="2642927" w="2642927">
                  <a:moveTo>
                    <a:pt x="0" y="0"/>
                  </a:moveTo>
                  <a:lnTo>
                    <a:pt x="2642927" y="0"/>
                  </a:lnTo>
                  <a:lnTo>
                    <a:pt x="2642927" y="2642928"/>
                  </a:lnTo>
                  <a:lnTo>
                    <a:pt x="0" y="2642928"/>
                  </a:lnTo>
                  <a:lnTo>
                    <a:pt x="0" y="0"/>
                  </a:lnTo>
                  <a:close/>
                </a:path>
              </a:pathLst>
            </a:custGeom>
            <a:blipFill>
              <a:blip r:embed="rId10">
                <a:alphaModFix amt="44999"/>
                <a:extLst>
                  <a:ext uri="{96DAC541-7B7A-43D3-8B79-37D633B846F1}">
                    <asvg:svgBlip xmlns:asvg="http://schemas.microsoft.com/office/drawing/2016/SVG/main" r:embed="rId11"/>
                  </a:ext>
                </a:extLst>
              </a:blip>
              <a:stretch>
                <a:fillRect l="0" t="0" r="0" b="0"/>
              </a:stretch>
            </a:blipFill>
          </p:spPr>
        </p:sp>
        <p:sp>
          <p:nvSpPr>
            <p:cNvPr name="Freeform 18" id="18"/>
            <p:cNvSpPr/>
            <p:nvPr/>
          </p:nvSpPr>
          <p:spPr>
            <a:xfrm flipH="false" flipV="false" rot="0">
              <a:off x="274449" y="8152997"/>
              <a:ext cx="2094028" cy="2094028"/>
            </a:xfrm>
            <a:custGeom>
              <a:avLst/>
              <a:gdLst/>
              <a:ahLst/>
              <a:cxnLst/>
              <a:rect r="r" b="b" t="t" l="l"/>
              <a:pathLst>
                <a:path h="2094028" w="2094028">
                  <a:moveTo>
                    <a:pt x="0" y="0"/>
                  </a:moveTo>
                  <a:lnTo>
                    <a:pt x="2094029" y="0"/>
                  </a:lnTo>
                  <a:lnTo>
                    <a:pt x="2094029" y="2094028"/>
                  </a:lnTo>
                  <a:lnTo>
                    <a:pt x="0" y="209402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9" id="19"/>
            <p:cNvSpPr txBox="true"/>
            <p:nvPr/>
          </p:nvSpPr>
          <p:spPr>
            <a:xfrm rot="0">
              <a:off x="3593021" y="7354060"/>
              <a:ext cx="13501397" cy="5735183"/>
            </a:xfrm>
            <a:prstGeom prst="rect">
              <a:avLst/>
            </a:prstGeom>
          </p:spPr>
          <p:txBody>
            <a:bodyPr anchor="t" rtlCol="false" tIns="0" lIns="0" bIns="0" rIns="0">
              <a:spAutoFit/>
            </a:bodyPr>
            <a:lstStyle/>
            <a:p>
              <a:pPr algn="l" marL="761919" indent="-380959" lvl="1">
                <a:lnSpc>
                  <a:spcPts val="4940"/>
                </a:lnSpc>
                <a:buFont typeface="Arial"/>
                <a:buChar char="•"/>
              </a:pPr>
              <a:r>
                <a:rPr lang="en-US" sz="3529">
                  <a:solidFill>
                    <a:srgbClr val="2A2E3A"/>
                  </a:solidFill>
                  <a:latin typeface="Helios"/>
                  <a:ea typeface="Helios"/>
                  <a:cs typeface="Helios"/>
                  <a:sym typeface="Helios"/>
                </a:rPr>
                <a:t>Multidimensional:</a:t>
              </a:r>
            </a:p>
            <a:p>
              <a:pPr algn="l" marL="1523837" indent="-507946" lvl="2">
                <a:lnSpc>
                  <a:spcPts val="4940"/>
                </a:lnSpc>
                <a:buFont typeface="Arial"/>
                <a:buChar char="⚬"/>
              </a:pPr>
              <a:r>
                <a:rPr lang="en-US" sz="3529">
                  <a:solidFill>
                    <a:srgbClr val="2A2E3A"/>
                  </a:solidFill>
                  <a:latin typeface="Helios"/>
                  <a:ea typeface="Helios"/>
                  <a:cs typeface="Helios"/>
                  <a:sym typeface="Helios"/>
                </a:rPr>
                <a:t>Analyzes text, sentiment, and stance.</a:t>
              </a:r>
            </a:p>
            <a:p>
              <a:pPr algn="l" marL="1523837" indent="-507946" lvl="2">
                <a:lnSpc>
                  <a:spcPts val="4940"/>
                </a:lnSpc>
                <a:buFont typeface="Arial"/>
                <a:buChar char="⚬"/>
              </a:pPr>
              <a:r>
                <a:rPr lang="en-US" sz="3529">
                  <a:solidFill>
                    <a:srgbClr val="2A2E3A"/>
                  </a:solidFill>
                  <a:latin typeface="Helios"/>
                  <a:ea typeface="Helios"/>
                  <a:cs typeface="Helios"/>
                  <a:sym typeface="Helios"/>
                </a:rPr>
                <a:t>Checks facts using knowledge bases and AI models.</a:t>
              </a:r>
            </a:p>
            <a:p>
              <a:pPr algn="l" marL="1523837" indent="-507946" lvl="2">
                <a:lnSpc>
                  <a:spcPts val="4940"/>
                </a:lnSpc>
                <a:buFont typeface="Arial"/>
                <a:buChar char="⚬"/>
              </a:pPr>
              <a:r>
                <a:rPr lang="en-US" sz="3529">
                  <a:solidFill>
                    <a:srgbClr val="2A2E3A"/>
                  </a:solidFill>
                  <a:latin typeface="Helios"/>
                  <a:ea typeface="Helios"/>
                  <a:cs typeface="Helios"/>
                  <a:sym typeface="Helios"/>
                </a:rPr>
                <a:t>Tracks spread patterns and user behavior.</a:t>
              </a:r>
            </a:p>
            <a:p>
              <a:pPr algn="l">
                <a:lnSpc>
                  <a:spcPts val="4940"/>
                </a:lnSpc>
              </a:pPr>
            </a:p>
            <a:p>
              <a:pPr algn="l" marL="0" indent="0" lvl="0">
                <a:lnSpc>
                  <a:spcPts val="4940"/>
                </a:lnSpc>
                <a:spcBef>
                  <a:spcPct val="0"/>
                </a:spcBef>
              </a:pPr>
            </a:p>
          </p:txBody>
        </p:sp>
        <p:sp>
          <p:nvSpPr>
            <p:cNvPr name="Freeform 20" id="20"/>
            <p:cNvSpPr/>
            <p:nvPr/>
          </p:nvSpPr>
          <p:spPr>
            <a:xfrm flipH="false" flipV="false" rot="0">
              <a:off x="1012753" y="4772551"/>
              <a:ext cx="617420" cy="822231"/>
            </a:xfrm>
            <a:custGeom>
              <a:avLst/>
              <a:gdLst/>
              <a:ahLst/>
              <a:cxnLst/>
              <a:rect r="r" b="b" t="t" l="l"/>
              <a:pathLst>
                <a:path h="822231" w="617420">
                  <a:moveTo>
                    <a:pt x="0" y="0"/>
                  </a:moveTo>
                  <a:lnTo>
                    <a:pt x="617421" y="0"/>
                  </a:lnTo>
                  <a:lnTo>
                    <a:pt x="617421" y="822231"/>
                  </a:lnTo>
                  <a:lnTo>
                    <a:pt x="0" y="82223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1" id="21"/>
            <p:cNvSpPr/>
            <p:nvPr/>
          </p:nvSpPr>
          <p:spPr>
            <a:xfrm flipH="false" flipV="false" rot="0">
              <a:off x="1012753" y="8795838"/>
              <a:ext cx="617420" cy="822231"/>
            </a:xfrm>
            <a:custGeom>
              <a:avLst/>
              <a:gdLst/>
              <a:ahLst/>
              <a:cxnLst/>
              <a:rect r="r" b="b" t="t" l="l"/>
              <a:pathLst>
                <a:path h="822231" w="617420">
                  <a:moveTo>
                    <a:pt x="0" y="0"/>
                  </a:moveTo>
                  <a:lnTo>
                    <a:pt x="617421" y="0"/>
                  </a:lnTo>
                  <a:lnTo>
                    <a:pt x="617421" y="822231"/>
                  </a:lnTo>
                  <a:lnTo>
                    <a:pt x="0" y="82223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sp>
        <p:nvSpPr>
          <p:cNvPr name="TextBox 22" id="22"/>
          <p:cNvSpPr txBox="true"/>
          <p:nvPr/>
        </p:nvSpPr>
        <p:spPr>
          <a:xfrm rot="0">
            <a:off x="1786992" y="191781"/>
            <a:ext cx="16113634" cy="1358266"/>
          </a:xfrm>
          <a:prstGeom prst="rect">
            <a:avLst/>
          </a:prstGeom>
        </p:spPr>
        <p:txBody>
          <a:bodyPr anchor="t" rtlCol="false" tIns="0" lIns="0" bIns="0" rIns="0">
            <a:spAutoFit/>
          </a:bodyPr>
          <a:lstStyle/>
          <a:p>
            <a:pPr algn="just">
              <a:lnSpc>
                <a:spcPts val="5459"/>
              </a:lnSpc>
              <a:spcBef>
                <a:spcPct val="0"/>
              </a:spcBef>
            </a:pPr>
            <a:r>
              <a:rPr lang="en-US" sz="3899">
                <a:solidFill>
                  <a:srgbClr val="000000"/>
                </a:solidFill>
                <a:latin typeface="Helios"/>
                <a:ea typeface="Helios"/>
                <a:cs typeface="Helios"/>
                <a:sym typeface="Helios"/>
              </a:rPr>
              <a:t>There is an urgent need for an automated, efficient, and multidimensional system to effectively detect fake news.</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65700" y="470121"/>
            <a:ext cx="17715628" cy="3067100"/>
            <a:chOff x="0" y="0"/>
            <a:chExt cx="23620837" cy="4089466"/>
          </a:xfrm>
        </p:grpSpPr>
        <p:sp>
          <p:nvSpPr>
            <p:cNvPr name="TextBox 3" id="3"/>
            <p:cNvSpPr txBox="true"/>
            <p:nvPr/>
          </p:nvSpPr>
          <p:spPr>
            <a:xfrm rot="0">
              <a:off x="0" y="-76200"/>
              <a:ext cx="23514364" cy="3031067"/>
            </a:xfrm>
            <a:prstGeom prst="rect">
              <a:avLst/>
            </a:prstGeom>
          </p:spPr>
          <p:txBody>
            <a:bodyPr anchor="t" rtlCol="false" tIns="0" lIns="0" bIns="0" rIns="0">
              <a:spAutoFit/>
            </a:bodyPr>
            <a:lstStyle/>
            <a:p>
              <a:pPr algn="ctr">
                <a:lnSpc>
                  <a:spcPts val="9099"/>
                </a:lnSpc>
              </a:pPr>
              <a:r>
                <a:rPr lang="en-US" b="true" sz="6999">
                  <a:solidFill>
                    <a:srgbClr val="2A2E3A"/>
                  </a:solidFill>
                  <a:latin typeface="Klein Bold"/>
                  <a:ea typeface="Klein Bold"/>
                  <a:cs typeface="Klein Bold"/>
                  <a:sym typeface="Klein Bold"/>
                </a:rPr>
                <a:t> Comparative Analysis of </a:t>
              </a:r>
              <a:r>
                <a:rPr lang="en-US" b="true" sz="6999">
                  <a:solidFill>
                    <a:srgbClr val="718BAB"/>
                  </a:solidFill>
                  <a:latin typeface="Klein Bold"/>
                  <a:ea typeface="Klein Bold"/>
                  <a:cs typeface="Klein Bold"/>
                  <a:sym typeface="Klein Bold"/>
                </a:rPr>
                <a:t> Fake News Detection Techniques</a:t>
              </a:r>
            </a:p>
          </p:txBody>
        </p:sp>
        <p:sp>
          <p:nvSpPr>
            <p:cNvPr name="TextBox 4" id="4"/>
            <p:cNvSpPr txBox="true"/>
            <p:nvPr/>
          </p:nvSpPr>
          <p:spPr>
            <a:xfrm rot="0">
              <a:off x="0" y="3381865"/>
              <a:ext cx="23620837" cy="707602"/>
            </a:xfrm>
            <a:prstGeom prst="rect">
              <a:avLst/>
            </a:prstGeom>
          </p:spPr>
          <p:txBody>
            <a:bodyPr anchor="t" rtlCol="false" tIns="0" lIns="0" bIns="0" rIns="0">
              <a:spAutoFit/>
            </a:bodyPr>
            <a:lstStyle/>
            <a:p>
              <a:pPr algn="ctr">
                <a:lnSpc>
                  <a:spcPts val="4479"/>
                </a:lnSpc>
              </a:pPr>
            </a:p>
          </p:txBody>
        </p:sp>
      </p:grpSp>
      <p:grpSp>
        <p:nvGrpSpPr>
          <p:cNvPr name="Group 5" id="5"/>
          <p:cNvGrpSpPr/>
          <p:nvPr/>
        </p:nvGrpSpPr>
        <p:grpSpPr>
          <a:xfrm rot="0">
            <a:off x="0" y="9125919"/>
            <a:ext cx="18288000" cy="1161081"/>
            <a:chOff x="0" y="0"/>
            <a:chExt cx="4816593" cy="305799"/>
          </a:xfrm>
        </p:grpSpPr>
        <p:sp>
          <p:nvSpPr>
            <p:cNvPr name="Freeform 6" id="6"/>
            <p:cNvSpPr/>
            <p:nvPr/>
          </p:nvSpPr>
          <p:spPr>
            <a:xfrm flipH="false" flipV="false" rot="0">
              <a:off x="0" y="0"/>
              <a:ext cx="4816592" cy="305799"/>
            </a:xfrm>
            <a:custGeom>
              <a:avLst/>
              <a:gdLst/>
              <a:ahLst/>
              <a:cxnLst/>
              <a:rect r="r" b="b" t="t" l="l"/>
              <a:pathLst>
                <a:path h="305799" w="4816592">
                  <a:moveTo>
                    <a:pt x="0" y="0"/>
                  </a:moveTo>
                  <a:lnTo>
                    <a:pt x="4816592" y="0"/>
                  </a:lnTo>
                  <a:lnTo>
                    <a:pt x="4816592" y="305799"/>
                  </a:lnTo>
                  <a:lnTo>
                    <a:pt x="0" y="305799"/>
                  </a:lnTo>
                  <a:close/>
                </a:path>
              </a:pathLst>
            </a:custGeom>
            <a:solidFill>
              <a:srgbClr val="F4F4F4"/>
            </a:solidFill>
          </p:spPr>
        </p:sp>
        <p:sp>
          <p:nvSpPr>
            <p:cNvPr name="TextBox 7" id="7"/>
            <p:cNvSpPr txBox="true"/>
            <p:nvPr/>
          </p:nvSpPr>
          <p:spPr>
            <a:xfrm>
              <a:off x="0" y="-38100"/>
              <a:ext cx="4816593" cy="343899"/>
            </a:xfrm>
            <a:prstGeom prst="rect">
              <a:avLst/>
            </a:prstGeom>
          </p:spPr>
          <p:txBody>
            <a:bodyPr anchor="ctr" rtlCol="false" tIns="50800" lIns="50800" bIns="50800" rIns="50800"/>
            <a:lstStyle/>
            <a:p>
              <a:pPr algn="ctr">
                <a:lnSpc>
                  <a:spcPts val="2100"/>
                </a:lnSpc>
              </a:pPr>
            </a:p>
          </p:txBody>
        </p:sp>
      </p:grpSp>
      <p:sp>
        <p:nvSpPr>
          <p:cNvPr name="Freeform 8" id="8"/>
          <p:cNvSpPr/>
          <p:nvPr/>
        </p:nvSpPr>
        <p:spPr>
          <a:xfrm flipH="false" flipV="false" rot="0">
            <a:off x="3729847" y="3128854"/>
            <a:ext cx="10665814" cy="6987940"/>
          </a:xfrm>
          <a:custGeom>
            <a:avLst/>
            <a:gdLst/>
            <a:ahLst/>
            <a:cxnLst/>
            <a:rect r="r" b="b" t="t" l="l"/>
            <a:pathLst>
              <a:path h="6987940" w="10665814">
                <a:moveTo>
                  <a:pt x="0" y="0"/>
                </a:moveTo>
                <a:lnTo>
                  <a:pt x="10665814" y="0"/>
                </a:lnTo>
                <a:lnTo>
                  <a:pt x="10665814" y="6987939"/>
                </a:lnTo>
                <a:lnTo>
                  <a:pt x="0" y="6987939"/>
                </a:lnTo>
                <a:lnTo>
                  <a:pt x="0" y="0"/>
                </a:lnTo>
                <a:close/>
              </a:path>
            </a:pathLst>
          </a:custGeom>
          <a:blipFill>
            <a:blip r:embed="rId2"/>
            <a:stretch>
              <a:fillRect l="-1795" t="-1013" r="0" b="-3297"/>
            </a:stretch>
          </a:blipFill>
          <a:ln w="38100" cap="sq">
            <a:solidFill>
              <a:srgbClr val="000000"/>
            </a:solidFill>
            <a:prstDash val="solid"/>
            <a:miter/>
          </a:ln>
        </p:spPr>
      </p:sp>
      <p:sp>
        <p:nvSpPr>
          <p:cNvPr name="TextBox 9" id="9"/>
          <p:cNvSpPr txBox="true"/>
          <p:nvPr/>
        </p:nvSpPr>
        <p:spPr>
          <a:xfrm rot="0">
            <a:off x="3657253" y="2600397"/>
            <a:ext cx="11932521" cy="362533"/>
          </a:xfrm>
          <a:prstGeom prst="rect">
            <a:avLst/>
          </a:prstGeom>
        </p:spPr>
        <p:txBody>
          <a:bodyPr anchor="t" rtlCol="false" tIns="0" lIns="0" bIns="0" rIns="0">
            <a:spAutoFit/>
          </a:bodyPr>
          <a:lstStyle/>
          <a:p>
            <a:pPr algn="just">
              <a:lnSpc>
                <a:spcPts val="2865"/>
              </a:lnSpc>
              <a:spcBef>
                <a:spcPct val="0"/>
              </a:spcBef>
            </a:pPr>
            <a:r>
              <a:rPr lang="en-US" b="true" sz="2204">
                <a:solidFill>
                  <a:srgbClr val="000000"/>
                </a:solidFill>
                <a:latin typeface="Klein Bold"/>
                <a:ea typeface="Klein Bold"/>
                <a:cs typeface="Klein Bold"/>
                <a:sym typeface="Klein Bold"/>
              </a:rPr>
              <a:t>Table 1.</a:t>
            </a:r>
            <a:r>
              <a:rPr lang="en-US" sz="2204">
                <a:solidFill>
                  <a:srgbClr val="000000"/>
                </a:solidFill>
                <a:latin typeface="Klein"/>
                <a:ea typeface="Klein"/>
                <a:cs typeface="Klein"/>
                <a:sym typeface="Klein"/>
              </a:rPr>
              <a:t> The comparison of  various fake news detection techniques [3-8]</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79855" y="361600"/>
            <a:ext cx="17715628" cy="1914575"/>
            <a:chOff x="0" y="0"/>
            <a:chExt cx="23620837" cy="2552766"/>
          </a:xfrm>
        </p:grpSpPr>
        <p:sp>
          <p:nvSpPr>
            <p:cNvPr name="TextBox 3" id="3"/>
            <p:cNvSpPr txBox="true"/>
            <p:nvPr/>
          </p:nvSpPr>
          <p:spPr>
            <a:xfrm rot="0">
              <a:off x="0" y="-76200"/>
              <a:ext cx="23514364" cy="1494367"/>
            </a:xfrm>
            <a:prstGeom prst="rect">
              <a:avLst/>
            </a:prstGeom>
          </p:spPr>
          <p:txBody>
            <a:bodyPr anchor="t" rtlCol="false" tIns="0" lIns="0" bIns="0" rIns="0">
              <a:spAutoFit/>
            </a:bodyPr>
            <a:lstStyle/>
            <a:p>
              <a:pPr algn="ctr">
                <a:lnSpc>
                  <a:spcPts val="9099"/>
                </a:lnSpc>
              </a:pPr>
              <a:r>
                <a:rPr lang="en-US" b="true" sz="6999">
                  <a:solidFill>
                    <a:srgbClr val="2A2E3A"/>
                  </a:solidFill>
                  <a:latin typeface="Klein Bold"/>
                  <a:ea typeface="Klein Bold"/>
                  <a:cs typeface="Klein Bold"/>
                  <a:sym typeface="Klein Bold"/>
                </a:rPr>
                <a:t>Feature</a:t>
              </a:r>
              <a:r>
                <a:rPr lang="en-US" b="true" sz="6999">
                  <a:solidFill>
                    <a:srgbClr val="2A2E3A"/>
                  </a:solidFill>
                  <a:latin typeface="Klein Bold"/>
                  <a:ea typeface="Klein Bold"/>
                  <a:cs typeface="Klein Bold"/>
                  <a:sym typeface="Klein Bold"/>
                </a:rPr>
                <a:t> </a:t>
              </a:r>
              <a:r>
                <a:rPr lang="en-US" b="true" sz="6999">
                  <a:solidFill>
                    <a:srgbClr val="718BAB"/>
                  </a:solidFill>
                  <a:latin typeface="Klein Bold"/>
                  <a:ea typeface="Klein Bold"/>
                  <a:cs typeface="Klein Bold"/>
                  <a:sym typeface="Klein Bold"/>
                </a:rPr>
                <a:t>Comparison</a:t>
              </a:r>
            </a:p>
          </p:txBody>
        </p:sp>
        <p:sp>
          <p:nvSpPr>
            <p:cNvPr name="TextBox 4" id="4"/>
            <p:cNvSpPr txBox="true"/>
            <p:nvPr/>
          </p:nvSpPr>
          <p:spPr>
            <a:xfrm rot="0">
              <a:off x="0" y="1845165"/>
              <a:ext cx="23620837" cy="707602"/>
            </a:xfrm>
            <a:prstGeom prst="rect">
              <a:avLst/>
            </a:prstGeom>
          </p:spPr>
          <p:txBody>
            <a:bodyPr anchor="t" rtlCol="false" tIns="0" lIns="0" bIns="0" rIns="0">
              <a:spAutoFit/>
            </a:bodyPr>
            <a:lstStyle/>
            <a:p>
              <a:pPr algn="ctr">
                <a:lnSpc>
                  <a:spcPts val="4479"/>
                </a:lnSpc>
              </a:pPr>
            </a:p>
          </p:txBody>
        </p:sp>
      </p:grpSp>
      <p:grpSp>
        <p:nvGrpSpPr>
          <p:cNvPr name="Group 5" id="5"/>
          <p:cNvGrpSpPr/>
          <p:nvPr/>
        </p:nvGrpSpPr>
        <p:grpSpPr>
          <a:xfrm rot="0">
            <a:off x="0" y="9125919"/>
            <a:ext cx="18288000" cy="1161081"/>
            <a:chOff x="0" y="0"/>
            <a:chExt cx="4816593" cy="305799"/>
          </a:xfrm>
        </p:grpSpPr>
        <p:sp>
          <p:nvSpPr>
            <p:cNvPr name="Freeform 6" id="6"/>
            <p:cNvSpPr/>
            <p:nvPr/>
          </p:nvSpPr>
          <p:spPr>
            <a:xfrm flipH="false" flipV="false" rot="0">
              <a:off x="0" y="0"/>
              <a:ext cx="4816592" cy="305799"/>
            </a:xfrm>
            <a:custGeom>
              <a:avLst/>
              <a:gdLst/>
              <a:ahLst/>
              <a:cxnLst/>
              <a:rect r="r" b="b" t="t" l="l"/>
              <a:pathLst>
                <a:path h="305799" w="4816592">
                  <a:moveTo>
                    <a:pt x="0" y="0"/>
                  </a:moveTo>
                  <a:lnTo>
                    <a:pt x="4816592" y="0"/>
                  </a:lnTo>
                  <a:lnTo>
                    <a:pt x="4816592" y="305799"/>
                  </a:lnTo>
                  <a:lnTo>
                    <a:pt x="0" y="305799"/>
                  </a:lnTo>
                  <a:close/>
                </a:path>
              </a:pathLst>
            </a:custGeom>
            <a:solidFill>
              <a:srgbClr val="F4F4F4"/>
            </a:solidFill>
          </p:spPr>
        </p:sp>
        <p:sp>
          <p:nvSpPr>
            <p:cNvPr name="TextBox 7" id="7"/>
            <p:cNvSpPr txBox="true"/>
            <p:nvPr/>
          </p:nvSpPr>
          <p:spPr>
            <a:xfrm>
              <a:off x="0" y="-38100"/>
              <a:ext cx="4816593" cy="343899"/>
            </a:xfrm>
            <a:prstGeom prst="rect">
              <a:avLst/>
            </a:prstGeom>
          </p:spPr>
          <p:txBody>
            <a:bodyPr anchor="ctr" rtlCol="false" tIns="50800" lIns="50800" bIns="50800" rIns="50800"/>
            <a:lstStyle/>
            <a:p>
              <a:pPr algn="ctr">
                <a:lnSpc>
                  <a:spcPts val="2100"/>
                </a:lnSpc>
              </a:pPr>
            </a:p>
          </p:txBody>
        </p:sp>
      </p:grpSp>
      <p:sp>
        <p:nvSpPr>
          <p:cNvPr name="TextBox 8" id="8"/>
          <p:cNvSpPr txBox="true"/>
          <p:nvPr/>
        </p:nvSpPr>
        <p:spPr>
          <a:xfrm rot="0">
            <a:off x="397435" y="1700909"/>
            <a:ext cx="17890565" cy="724483"/>
          </a:xfrm>
          <a:prstGeom prst="rect">
            <a:avLst/>
          </a:prstGeom>
        </p:spPr>
        <p:txBody>
          <a:bodyPr anchor="t" rtlCol="false" tIns="0" lIns="0" bIns="0" rIns="0">
            <a:spAutoFit/>
          </a:bodyPr>
          <a:lstStyle/>
          <a:p>
            <a:pPr algn="just">
              <a:lnSpc>
                <a:spcPts val="2865"/>
              </a:lnSpc>
              <a:spcBef>
                <a:spcPct val="0"/>
              </a:spcBef>
            </a:pPr>
            <a:r>
              <a:rPr lang="en-US" b="true" sz="2204">
                <a:solidFill>
                  <a:srgbClr val="000000"/>
                </a:solidFill>
                <a:latin typeface="Klein Bold"/>
                <a:ea typeface="Klein Bold"/>
                <a:cs typeface="Klein Bold"/>
                <a:sym typeface="Klein Bold"/>
              </a:rPr>
              <a:t>Table 2.</a:t>
            </a:r>
            <a:r>
              <a:rPr lang="en-US" sz="2204">
                <a:solidFill>
                  <a:srgbClr val="000000"/>
                </a:solidFill>
                <a:latin typeface="Klein"/>
                <a:ea typeface="Klein"/>
                <a:cs typeface="Klein"/>
                <a:sym typeface="Klein"/>
              </a:rPr>
              <a:t> MAVS Framework vs. Other Fake News Detection Approaches, where x repesents “no”, ✓ represents “yes” and △ represents “partially yes”  [4-9]</a:t>
            </a:r>
          </a:p>
        </p:txBody>
      </p:sp>
      <p:sp>
        <p:nvSpPr>
          <p:cNvPr name="Freeform 9" id="9"/>
          <p:cNvSpPr/>
          <p:nvPr/>
        </p:nvSpPr>
        <p:spPr>
          <a:xfrm flipH="false" flipV="false" rot="0">
            <a:off x="640263" y="3584939"/>
            <a:ext cx="17006574" cy="5763973"/>
          </a:xfrm>
          <a:custGeom>
            <a:avLst/>
            <a:gdLst/>
            <a:ahLst/>
            <a:cxnLst/>
            <a:rect r="r" b="b" t="t" l="l"/>
            <a:pathLst>
              <a:path h="5763973" w="17006574">
                <a:moveTo>
                  <a:pt x="0" y="0"/>
                </a:moveTo>
                <a:lnTo>
                  <a:pt x="17006574" y="0"/>
                </a:lnTo>
                <a:lnTo>
                  <a:pt x="17006574" y="5763973"/>
                </a:lnTo>
                <a:lnTo>
                  <a:pt x="0" y="5763973"/>
                </a:lnTo>
                <a:lnTo>
                  <a:pt x="0" y="0"/>
                </a:lnTo>
                <a:close/>
              </a:path>
            </a:pathLst>
          </a:custGeom>
          <a:blipFill>
            <a:blip r:embed="rId2"/>
            <a:stretch>
              <a:fillRect l="0" t="-694" r="0" b="-694"/>
            </a:stretch>
          </a:blipFill>
          <a:ln w="38100" cap="sq">
            <a:solidFill>
              <a:srgbClr val="000000"/>
            </a:solidFill>
            <a:prstDash val="solid"/>
            <a:miter/>
          </a:ln>
        </p:spPr>
      </p:sp>
    </p:spTree>
  </p:cSld>
  <p:clrMapOvr>
    <a:masterClrMapping/>
  </p:clrMapOvr>
</p:sld>
</file>

<file path=ppt/slides/slide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83306" y="0"/>
            <a:ext cx="13904694" cy="10805255"/>
            <a:chOff x="0" y="0"/>
            <a:chExt cx="3662142" cy="2845828"/>
          </a:xfrm>
        </p:grpSpPr>
        <p:sp>
          <p:nvSpPr>
            <p:cNvPr name="Freeform 3" id="3"/>
            <p:cNvSpPr/>
            <p:nvPr/>
          </p:nvSpPr>
          <p:spPr>
            <a:xfrm flipH="false" flipV="false" rot="0">
              <a:off x="0" y="0"/>
              <a:ext cx="3662142" cy="2845828"/>
            </a:xfrm>
            <a:custGeom>
              <a:avLst/>
              <a:gdLst/>
              <a:ahLst/>
              <a:cxnLst/>
              <a:rect r="r" b="b" t="t" l="l"/>
              <a:pathLst>
                <a:path h="2845828" w="3662142">
                  <a:moveTo>
                    <a:pt x="0" y="0"/>
                  </a:moveTo>
                  <a:lnTo>
                    <a:pt x="3662142" y="0"/>
                  </a:lnTo>
                  <a:lnTo>
                    <a:pt x="3662142" y="2845828"/>
                  </a:lnTo>
                  <a:lnTo>
                    <a:pt x="0" y="2845828"/>
                  </a:lnTo>
                  <a:close/>
                </a:path>
              </a:pathLst>
            </a:custGeom>
            <a:solidFill>
              <a:srgbClr val="F4F4F4"/>
            </a:solidFill>
          </p:spPr>
        </p:sp>
        <p:sp>
          <p:nvSpPr>
            <p:cNvPr name="TextBox 4" id="4"/>
            <p:cNvSpPr txBox="true"/>
            <p:nvPr/>
          </p:nvSpPr>
          <p:spPr>
            <a:xfrm>
              <a:off x="0" y="-95250"/>
              <a:ext cx="3662142" cy="2941078"/>
            </a:xfrm>
            <a:prstGeom prst="rect">
              <a:avLst/>
            </a:prstGeom>
          </p:spPr>
          <p:txBody>
            <a:bodyPr anchor="ctr" rtlCol="false" tIns="50800" lIns="50800" bIns="50800" rIns="50800"/>
            <a:lstStyle/>
            <a:p>
              <a:pPr algn="just">
                <a:lnSpc>
                  <a:spcPts val="3499"/>
                </a:lnSpc>
              </a:pPr>
            </a:p>
            <a:p>
              <a:pPr algn="just">
                <a:lnSpc>
                  <a:spcPts val="3499"/>
                </a:lnSpc>
              </a:pPr>
            </a:p>
            <a:p>
              <a:pPr algn="just">
                <a:lnSpc>
                  <a:spcPts val="3499"/>
                </a:lnSpc>
              </a:pPr>
            </a:p>
            <a:p>
              <a:pPr algn="just">
                <a:lnSpc>
                  <a:spcPts val="3499"/>
                </a:lnSpc>
              </a:pPr>
            </a:p>
            <a:p>
              <a:pPr algn="just">
                <a:lnSpc>
                  <a:spcPts val="3499"/>
                </a:lnSpc>
              </a:pPr>
            </a:p>
            <a:p>
              <a:pPr algn="just">
                <a:lnSpc>
                  <a:spcPts val="3499"/>
                </a:lnSpc>
              </a:pPr>
            </a:p>
            <a:p>
              <a:pPr algn="just">
                <a:lnSpc>
                  <a:spcPts val="4059"/>
                </a:lnSpc>
              </a:pPr>
              <a:r>
                <a:rPr lang="en-US" sz="2899">
                  <a:solidFill>
                    <a:srgbClr val="2A2E3A"/>
                  </a:solidFill>
                  <a:latin typeface="Times New Roman"/>
                  <a:ea typeface="Times New Roman"/>
                  <a:cs typeface="Times New Roman"/>
                  <a:sym typeface="Times New Roman"/>
                </a:rPr>
                <a:t>The proposed solution introduces MAVS (Multi-Agent Verification System), a framework that employs an ensemble-based approach, integrating multiple specialized agents working in parallel and independently, each responsible for a distinct aspect of fake news detection which are as follows:</a:t>
              </a:r>
            </a:p>
            <a:p>
              <a:pPr algn="just">
                <a:lnSpc>
                  <a:spcPts val="4059"/>
                </a:lnSpc>
              </a:pPr>
            </a:p>
            <a:p>
              <a:pPr algn="just" marL="626102" indent="-313051" lvl="1">
                <a:lnSpc>
                  <a:spcPts val="4059"/>
                </a:lnSpc>
                <a:buFont typeface="Arial"/>
                <a:buChar char="•"/>
              </a:pPr>
              <a:r>
                <a:rPr lang="en-US" sz="2899">
                  <a:solidFill>
                    <a:srgbClr val="2A2E3A"/>
                  </a:solidFill>
                  <a:latin typeface="Times New Roman"/>
                  <a:ea typeface="Times New Roman"/>
                  <a:cs typeface="Times New Roman"/>
                  <a:sym typeface="Times New Roman"/>
                </a:rPr>
                <a:t>GNN (Graph Neural Network): Propagation-based analysis.</a:t>
              </a:r>
            </a:p>
            <a:p>
              <a:pPr algn="just" marL="626102" indent="-313051" lvl="1">
                <a:lnSpc>
                  <a:spcPts val="4059"/>
                </a:lnSpc>
                <a:buFont typeface="Arial"/>
                <a:buChar char="•"/>
              </a:pPr>
              <a:r>
                <a:rPr lang="en-US" sz="2899">
                  <a:solidFill>
                    <a:srgbClr val="2A2E3A"/>
                  </a:solidFill>
                  <a:latin typeface="Times New Roman"/>
                  <a:ea typeface="Times New Roman"/>
                  <a:cs typeface="Times New Roman"/>
                  <a:sym typeface="Times New Roman"/>
                </a:rPr>
                <a:t>Fact-Checker: Conducts credibility verification.</a:t>
              </a:r>
            </a:p>
            <a:p>
              <a:pPr algn="just" marL="626102" indent="-313051" lvl="1">
                <a:lnSpc>
                  <a:spcPts val="4059"/>
                </a:lnSpc>
                <a:buFont typeface="Arial"/>
                <a:buChar char="•"/>
              </a:pPr>
              <a:r>
                <a:rPr lang="en-US" sz="2899">
                  <a:solidFill>
                    <a:srgbClr val="2A2E3A"/>
                  </a:solidFill>
                  <a:latin typeface="Times New Roman"/>
                  <a:ea typeface="Times New Roman"/>
                  <a:cs typeface="Times New Roman"/>
                  <a:sym typeface="Times New Roman"/>
                </a:rPr>
                <a:t>Stance-Checker: Perform crowd sourcing.</a:t>
              </a:r>
            </a:p>
            <a:p>
              <a:pPr algn="just" marL="626102" indent="-313051" lvl="1">
                <a:lnSpc>
                  <a:spcPts val="4059"/>
                </a:lnSpc>
                <a:buFont typeface="Arial"/>
                <a:buChar char="•"/>
              </a:pPr>
              <a:r>
                <a:rPr lang="en-US" sz="2899">
                  <a:solidFill>
                    <a:srgbClr val="2A2E3A"/>
                  </a:solidFill>
                  <a:latin typeface="Times New Roman"/>
                  <a:ea typeface="Times New Roman"/>
                  <a:cs typeface="Times New Roman"/>
                  <a:sym typeface="Times New Roman"/>
                </a:rPr>
                <a:t>Sentiment-Checker: Analyzes the polarity.</a:t>
              </a:r>
            </a:p>
            <a:p>
              <a:pPr algn="just">
                <a:lnSpc>
                  <a:spcPts val="4059"/>
                </a:lnSpc>
              </a:pPr>
            </a:p>
            <a:p>
              <a:pPr algn="just">
                <a:lnSpc>
                  <a:spcPts val="4059"/>
                </a:lnSpc>
              </a:pPr>
              <a:r>
                <a:rPr lang="en-US" sz="2899">
                  <a:solidFill>
                    <a:srgbClr val="2A2E3A"/>
                  </a:solidFill>
                  <a:latin typeface="Times New Roman"/>
                  <a:ea typeface="Times New Roman"/>
                  <a:cs typeface="Times New Roman"/>
                  <a:sym typeface="Times New Roman"/>
                </a:rPr>
                <a:t>The final classification of news as real or fake is determined through a weighted aggregation of these agents' outputs, where Stochastic Gradient Descent (SGD)-based Logistic Regression is used to learn the optimal weights, ensuring a robust and adaptive multi-perspective evaluation.</a:t>
              </a:r>
            </a:p>
            <a:p>
              <a:pPr algn="just">
                <a:lnSpc>
                  <a:spcPts val="3499"/>
                </a:lnSpc>
              </a:pPr>
            </a:p>
            <a:p>
              <a:pPr algn="just">
                <a:lnSpc>
                  <a:spcPts val="3359"/>
                </a:lnSpc>
              </a:pPr>
            </a:p>
          </p:txBody>
        </p:sp>
      </p:grpSp>
      <p:grpSp>
        <p:nvGrpSpPr>
          <p:cNvPr name="Group 5" id="5"/>
          <p:cNvGrpSpPr/>
          <p:nvPr/>
        </p:nvGrpSpPr>
        <p:grpSpPr>
          <a:xfrm rot="0">
            <a:off x="34746" y="2928280"/>
            <a:ext cx="4348560" cy="2807992"/>
            <a:chOff x="0" y="0"/>
            <a:chExt cx="5798080" cy="3743989"/>
          </a:xfrm>
        </p:grpSpPr>
        <p:sp>
          <p:nvSpPr>
            <p:cNvPr name="TextBox 6" id="6"/>
            <p:cNvSpPr txBox="true"/>
            <p:nvPr/>
          </p:nvSpPr>
          <p:spPr>
            <a:xfrm rot="0">
              <a:off x="0" y="-47625"/>
              <a:ext cx="5798080" cy="2074544"/>
            </a:xfrm>
            <a:prstGeom prst="rect">
              <a:avLst/>
            </a:prstGeom>
          </p:spPr>
          <p:txBody>
            <a:bodyPr anchor="t" rtlCol="false" tIns="0" lIns="0" bIns="0" rIns="0">
              <a:spAutoFit/>
            </a:bodyPr>
            <a:lstStyle/>
            <a:p>
              <a:pPr algn="l">
                <a:lnSpc>
                  <a:spcPts val="6240"/>
                </a:lnSpc>
              </a:pPr>
              <a:r>
                <a:rPr lang="en-US" sz="4800" b="true">
                  <a:solidFill>
                    <a:srgbClr val="2A2E3A"/>
                  </a:solidFill>
                  <a:latin typeface="Klein Bold"/>
                  <a:ea typeface="Klein Bold"/>
                  <a:cs typeface="Klein Bold"/>
                  <a:sym typeface="Klein Bold"/>
                </a:rPr>
                <a:t>Proposed Methodology </a:t>
              </a:r>
            </a:p>
          </p:txBody>
        </p:sp>
        <p:sp>
          <p:nvSpPr>
            <p:cNvPr name="TextBox 7" id="7"/>
            <p:cNvSpPr txBox="true"/>
            <p:nvPr/>
          </p:nvSpPr>
          <p:spPr>
            <a:xfrm rot="0">
              <a:off x="0" y="2287087"/>
              <a:ext cx="5234626" cy="1456902"/>
            </a:xfrm>
            <a:prstGeom prst="rect">
              <a:avLst/>
            </a:prstGeom>
          </p:spPr>
          <p:txBody>
            <a:bodyPr anchor="t" rtlCol="false" tIns="0" lIns="0" bIns="0" rIns="0">
              <a:spAutoFit/>
            </a:bodyPr>
            <a:lstStyle/>
            <a:p>
              <a:pPr algn="l">
                <a:lnSpc>
                  <a:spcPts val="4479"/>
                </a:lnSpc>
              </a:pPr>
              <a:r>
                <a:rPr lang="en-US" sz="3199">
                  <a:solidFill>
                    <a:srgbClr val="2A2E3A"/>
                  </a:solidFill>
                  <a:latin typeface="Helios"/>
                  <a:ea typeface="Helios"/>
                  <a:cs typeface="Helios"/>
                  <a:sym typeface="Helios"/>
                </a:rPr>
                <a:t>Approach to solve the problem</a:t>
              </a:r>
            </a:p>
          </p:txBody>
        </p:sp>
      </p:grpSp>
      <p:sp>
        <p:nvSpPr>
          <p:cNvPr name="TextBox 8" id="8"/>
          <p:cNvSpPr txBox="true"/>
          <p:nvPr/>
        </p:nvSpPr>
        <p:spPr>
          <a:xfrm rot="0">
            <a:off x="8496662" y="1489318"/>
            <a:ext cx="7900825" cy="914400"/>
          </a:xfrm>
          <a:prstGeom prst="rect">
            <a:avLst/>
          </a:prstGeom>
        </p:spPr>
        <p:txBody>
          <a:bodyPr anchor="t" rtlCol="false" tIns="0" lIns="0" bIns="0" rIns="0">
            <a:spAutoFit/>
          </a:bodyPr>
          <a:lstStyle/>
          <a:p>
            <a:pPr algn="l" marL="0" indent="0" lvl="0">
              <a:lnSpc>
                <a:spcPts val="7199"/>
              </a:lnSpc>
              <a:spcBef>
                <a:spcPct val="0"/>
              </a:spcBef>
            </a:pPr>
            <a:r>
              <a:rPr lang="en-US" b="true" sz="5999">
                <a:solidFill>
                  <a:srgbClr val="718BAB"/>
                </a:solidFill>
                <a:latin typeface="Klein Bold"/>
                <a:ea typeface="Klein Bold"/>
                <a:cs typeface="Klein Bold"/>
                <a:sym typeface="Klein Bold"/>
              </a:rPr>
              <a:t>MAVS Framework</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773367"/>
            <a:ext cx="18288000" cy="513633"/>
            <a:chOff x="0" y="0"/>
            <a:chExt cx="4816593" cy="135278"/>
          </a:xfrm>
        </p:grpSpPr>
        <p:sp>
          <p:nvSpPr>
            <p:cNvPr name="Freeform 3" id="3"/>
            <p:cNvSpPr/>
            <p:nvPr/>
          </p:nvSpPr>
          <p:spPr>
            <a:xfrm flipH="false" flipV="false" rot="0">
              <a:off x="0" y="0"/>
              <a:ext cx="4816592" cy="135278"/>
            </a:xfrm>
            <a:custGeom>
              <a:avLst/>
              <a:gdLst/>
              <a:ahLst/>
              <a:cxnLst/>
              <a:rect r="r" b="b" t="t" l="l"/>
              <a:pathLst>
                <a:path h="135278" w="4816592">
                  <a:moveTo>
                    <a:pt x="0" y="0"/>
                  </a:moveTo>
                  <a:lnTo>
                    <a:pt x="4816592" y="0"/>
                  </a:lnTo>
                  <a:lnTo>
                    <a:pt x="4816592" y="135278"/>
                  </a:lnTo>
                  <a:lnTo>
                    <a:pt x="0" y="135278"/>
                  </a:lnTo>
                  <a:close/>
                </a:path>
              </a:pathLst>
            </a:custGeom>
            <a:solidFill>
              <a:srgbClr val="F4F4F4"/>
            </a:solidFill>
          </p:spPr>
        </p:sp>
        <p:sp>
          <p:nvSpPr>
            <p:cNvPr name="TextBox 4" id="4"/>
            <p:cNvSpPr txBox="true"/>
            <p:nvPr/>
          </p:nvSpPr>
          <p:spPr>
            <a:xfrm>
              <a:off x="0" y="-38100"/>
              <a:ext cx="4816593" cy="173378"/>
            </a:xfrm>
            <a:prstGeom prst="rect">
              <a:avLst/>
            </a:prstGeom>
          </p:spPr>
          <p:txBody>
            <a:bodyPr anchor="ctr" rtlCol="false" tIns="50800" lIns="50800" bIns="50800" rIns="50800"/>
            <a:lstStyle/>
            <a:p>
              <a:pPr algn="ctr">
                <a:lnSpc>
                  <a:spcPts val="2100"/>
                </a:lnSpc>
              </a:pPr>
            </a:p>
          </p:txBody>
        </p:sp>
      </p:grpSp>
      <p:grpSp>
        <p:nvGrpSpPr>
          <p:cNvPr name="Group 5" id="5"/>
          <p:cNvGrpSpPr/>
          <p:nvPr/>
        </p:nvGrpSpPr>
        <p:grpSpPr>
          <a:xfrm rot="0">
            <a:off x="3156978" y="280988"/>
            <a:ext cx="13965228" cy="2356190"/>
            <a:chOff x="0" y="0"/>
            <a:chExt cx="18620303" cy="3141587"/>
          </a:xfrm>
        </p:grpSpPr>
        <p:sp>
          <p:nvSpPr>
            <p:cNvPr name="TextBox 6" id="6"/>
            <p:cNvSpPr txBox="true"/>
            <p:nvPr/>
          </p:nvSpPr>
          <p:spPr>
            <a:xfrm rot="0">
              <a:off x="0" y="-76200"/>
              <a:ext cx="18620303" cy="1494367"/>
            </a:xfrm>
            <a:prstGeom prst="rect">
              <a:avLst/>
            </a:prstGeom>
          </p:spPr>
          <p:txBody>
            <a:bodyPr anchor="t" rtlCol="false" tIns="0" lIns="0" bIns="0" rIns="0">
              <a:spAutoFit/>
            </a:bodyPr>
            <a:lstStyle/>
            <a:p>
              <a:pPr algn="ctr">
                <a:lnSpc>
                  <a:spcPts val="9099"/>
                </a:lnSpc>
              </a:pPr>
              <a:r>
                <a:rPr lang="en-US" b="true" sz="6999">
                  <a:solidFill>
                    <a:srgbClr val="2A2E3A"/>
                  </a:solidFill>
                  <a:latin typeface="Klein Bold"/>
                  <a:ea typeface="Klein Bold"/>
                  <a:cs typeface="Klein Bold"/>
                  <a:sym typeface="Klein Bold"/>
                </a:rPr>
                <a:t>Architecture of </a:t>
              </a:r>
              <a:r>
                <a:rPr lang="en-US" b="true" sz="6999">
                  <a:solidFill>
                    <a:srgbClr val="718BAB"/>
                  </a:solidFill>
                  <a:latin typeface="Klein Bold"/>
                  <a:ea typeface="Klein Bold"/>
                  <a:cs typeface="Klein Bold"/>
                  <a:sym typeface="Klein Bold"/>
                </a:rPr>
                <a:t>MAVS</a:t>
              </a:r>
              <a:r>
                <a:rPr lang="en-US" b="true" sz="6999">
                  <a:solidFill>
                    <a:srgbClr val="718BAB"/>
                  </a:solidFill>
                  <a:latin typeface="Klein Bold"/>
                  <a:ea typeface="Klein Bold"/>
                  <a:cs typeface="Klein Bold"/>
                  <a:sym typeface="Klein Bold"/>
                </a:rPr>
                <a:t> </a:t>
              </a:r>
            </a:p>
          </p:txBody>
        </p:sp>
        <p:sp>
          <p:nvSpPr>
            <p:cNvPr name="TextBox 7" id="7"/>
            <p:cNvSpPr txBox="true"/>
            <p:nvPr/>
          </p:nvSpPr>
          <p:spPr>
            <a:xfrm rot="0">
              <a:off x="904755" y="1678335"/>
              <a:ext cx="16810793" cy="1463252"/>
            </a:xfrm>
            <a:prstGeom prst="rect">
              <a:avLst/>
            </a:prstGeom>
          </p:spPr>
          <p:txBody>
            <a:bodyPr anchor="t" rtlCol="false" tIns="0" lIns="0" bIns="0" rIns="0">
              <a:spAutoFit/>
            </a:bodyPr>
            <a:lstStyle/>
            <a:p>
              <a:pPr algn="ctr">
                <a:lnSpc>
                  <a:spcPts val="4479"/>
                </a:lnSpc>
              </a:pPr>
              <a:r>
                <a:rPr lang="en-US" sz="3199" b="true">
                  <a:solidFill>
                    <a:srgbClr val="2A2E3A"/>
                  </a:solidFill>
                  <a:latin typeface="Helios Bold"/>
                  <a:ea typeface="Helios Bold"/>
                  <a:cs typeface="Helios Bold"/>
                  <a:sym typeface="Helios Bold"/>
                </a:rPr>
                <a:t>Fig 1.</a:t>
              </a:r>
              <a:r>
                <a:rPr lang="en-US" sz="3199">
                  <a:solidFill>
                    <a:srgbClr val="2A2E3A"/>
                  </a:solidFill>
                  <a:latin typeface="Helios"/>
                  <a:ea typeface="Helios"/>
                  <a:cs typeface="Helios"/>
                  <a:sym typeface="Helios"/>
                </a:rPr>
                <a:t> Architecture of MAVS Framework for Fake News Detection</a:t>
              </a:r>
            </a:p>
            <a:p>
              <a:pPr algn="ctr">
                <a:lnSpc>
                  <a:spcPts val="4479"/>
                </a:lnSpc>
              </a:pPr>
            </a:p>
          </p:txBody>
        </p:sp>
      </p:grpSp>
      <p:sp>
        <p:nvSpPr>
          <p:cNvPr name="Freeform 8" id="8"/>
          <p:cNvSpPr/>
          <p:nvPr/>
        </p:nvSpPr>
        <p:spPr>
          <a:xfrm flipH="false" flipV="false" rot="0">
            <a:off x="478306" y="2300976"/>
            <a:ext cx="16780994" cy="7257780"/>
          </a:xfrm>
          <a:custGeom>
            <a:avLst/>
            <a:gdLst/>
            <a:ahLst/>
            <a:cxnLst/>
            <a:rect r="r" b="b" t="t" l="l"/>
            <a:pathLst>
              <a:path h="7257780" w="16780994">
                <a:moveTo>
                  <a:pt x="0" y="0"/>
                </a:moveTo>
                <a:lnTo>
                  <a:pt x="16780994" y="0"/>
                </a:lnTo>
                <a:lnTo>
                  <a:pt x="16780994" y="7257780"/>
                </a:lnTo>
                <a:lnTo>
                  <a:pt x="0" y="7257780"/>
                </a:lnTo>
                <a:lnTo>
                  <a:pt x="0" y="0"/>
                </a:lnTo>
                <a:close/>
              </a:path>
            </a:pathLst>
          </a:custGeom>
          <a:blipFill>
            <a:blip r:embed="rId2"/>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684612" y="0"/>
            <a:ext cx="14727508" cy="10295868"/>
            <a:chOff x="0" y="0"/>
            <a:chExt cx="3878850" cy="2711669"/>
          </a:xfrm>
        </p:grpSpPr>
        <p:sp>
          <p:nvSpPr>
            <p:cNvPr name="Freeform 3" id="3"/>
            <p:cNvSpPr/>
            <p:nvPr/>
          </p:nvSpPr>
          <p:spPr>
            <a:xfrm flipH="false" flipV="false" rot="0">
              <a:off x="0" y="0"/>
              <a:ext cx="3878850" cy="2711669"/>
            </a:xfrm>
            <a:custGeom>
              <a:avLst/>
              <a:gdLst/>
              <a:ahLst/>
              <a:cxnLst/>
              <a:rect r="r" b="b" t="t" l="l"/>
              <a:pathLst>
                <a:path h="2711669" w="3878850">
                  <a:moveTo>
                    <a:pt x="0" y="0"/>
                  </a:moveTo>
                  <a:lnTo>
                    <a:pt x="3878850" y="0"/>
                  </a:lnTo>
                  <a:lnTo>
                    <a:pt x="3878850" y="2711669"/>
                  </a:lnTo>
                  <a:lnTo>
                    <a:pt x="0" y="2711669"/>
                  </a:lnTo>
                  <a:close/>
                </a:path>
              </a:pathLst>
            </a:custGeom>
            <a:solidFill>
              <a:srgbClr val="F4F4F4"/>
            </a:solidFill>
          </p:spPr>
        </p:sp>
        <p:sp>
          <p:nvSpPr>
            <p:cNvPr name="TextBox 4" id="4"/>
            <p:cNvSpPr txBox="true"/>
            <p:nvPr/>
          </p:nvSpPr>
          <p:spPr>
            <a:xfrm>
              <a:off x="0" y="-85725"/>
              <a:ext cx="3878850" cy="2797394"/>
            </a:xfrm>
            <a:prstGeom prst="rect">
              <a:avLst/>
            </a:prstGeom>
          </p:spPr>
          <p:txBody>
            <a:bodyPr anchor="ctr" rtlCol="false" tIns="50800" lIns="50800" bIns="50800" rIns="50800"/>
            <a:lstStyle/>
            <a:p>
              <a:pPr algn="ctr">
                <a:lnSpc>
                  <a:spcPts val="3079"/>
                </a:lnSpc>
              </a:pPr>
            </a:p>
          </p:txBody>
        </p:sp>
      </p:grpSp>
      <p:grpSp>
        <p:nvGrpSpPr>
          <p:cNvPr name="Group 5" id="5"/>
          <p:cNvGrpSpPr/>
          <p:nvPr/>
        </p:nvGrpSpPr>
        <p:grpSpPr>
          <a:xfrm rot="0">
            <a:off x="316112" y="1822153"/>
            <a:ext cx="2934495" cy="2593997"/>
            <a:chOff x="0" y="0"/>
            <a:chExt cx="3912660" cy="3458663"/>
          </a:xfrm>
        </p:grpSpPr>
        <p:sp>
          <p:nvSpPr>
            <p:cNvPr name="TextBox 6" id="6"/>
            <p:cNvSpPr txBox="true"/>
            <p:nvPr/>
          </p:nvSpPr>
          <p:spPr>
            <a:xfrm rot="0">
              <a:off x="0" y="-66675"/>
              <a:ext cx="3912660" cy="2557568"/>
            </a:xfrm>
            <a:prstGeom prst="rect">
              <a:avLst/>
            </a:prstGeom>
          </p:spPr>
          <p:txBody>
            <a:bodyPr anchor="t" rtlCol="false" tIns="0" lIns="0" bIns="0" rIns="0">
              <a:spAutoFit/>
            </a:bodyPr>
            <a:lstStyle/>
            <a:p>
              <a:pPr algn="l">
                <a:lnSpc>
                  <a:spcPts val="7670"/>
                </a:lnSpc>
              </a:pPr>
              <a:r>
                <a:rPr lang="en-US" sz="5900" b="true">
                  <a:solidFill>
                    <a:srgbClr val="2A2E3A"/>
                  </a:solidFill>
                  <a:latin typeface="Klein Bold"/>
                  <a:ea typeface="Klein Bold"/>
                  <a:cs typeface="Klein Bold"/>
                  <a:sym typeface="Klein Bold"/>
                </a:rPr>
                <a:t>AI Agents</a:t>
              </a:r>
            </a:p>
          </p:txBody>
        </p:sp>
        <p:sp>
          <p:nvSpPr>
            <p:cNvPr name="TextBox 7" id="7"/>
            <p:cNvSpPr txBox="true"/>
            <p:nvPr/>
          </p:nvSpPr>
          <p:spPr>
            <a:xfrm rot="0">
              <a:off x="0" y="2751061"/>
              <a:ext cx="3532430" cy="707602"/>
            </a:xfrm>
            <a:prstGeom prst="rect">
              <a:avLst/>
            </a:prstGeom>
          </p:spPr>
          <p:txBody>
            <a:bodyPr anchor="t" rtlCol="false" tIns="0" lIns="0" bIns="0" rIns="0">
              <a:spAutoFit/>
            </a:bodyPr>
            <a:lstStyle/>
            <a:p>
              <a:pPr algn="l">
                <a:lnSpc>
                  <a:spcPts val="4479"/>
                </a:lnSpc>
              </a:pPr>
            </a:p>
          </p:txBody>
        </p:sp>
      </p:grpSp>
      <p:sp>
        <p:nvSpPr>
          <p:cNvPr name="TextBox 8" id="8"/>
          <p:cNvSpPr txBox="true"/>
          <p:nvPr/>
        </p:nvSpPr>
        <p:spPr>
          <a:xfrm rot="0">
            <a:off x="8171213" y="699052"/>
            <a:ext cx="7900825" cy="914400"/>
          </a:xfrm>
          <a:prstGeom prst="rect">
            <a:avLst/>
          </a:prstGeom>
        </p:spPr>
        <p:txBody>
          <a:bodyPr anchor="t" rtlCol="false" tIns="0" lIns="0" bIns="0" rIns="0">
            <a:spAutoFit/>
          </a:bodyPr>
          <a:lstStyle/>
          <a:p>
            <a:pPr algn="l" marL="0" indent="0" lvl="0">
              <a:lnSpc>
                <a:spcPts val="7199"/>
              </a:lnSpc>
              <a:spcBef>
                <a:spcPct val="0"/>
              </a:spcBef>
            </a:pPr>
            <a:r>
              <a:rPr lang="en-US" b="true" sz="5999">
                <a:solidFill>
                  <a:srgbClr val="718BAB"/>
                </a:solidFill>
                <a:latin typeface="Klein Bold"/>
                <a:ea typeface="Klein Bold"/>
                <a:cs typeface="Klein Bold"/>
                <a:sym typeface="Klein Bold"/>
              </a:rPr>
              <a:t>Sentiment-Checker</a:t>
            </a:r>
          </a:p>
        </p:txBody>
      </p:sp>
      <p:sp>
        <p:nvSpPr>
          <p:cNvPr name="TextBox 9" id="9"/>
          <p:cNvSpPr txBox="true"/>
          <p:nvPr/>
        </p:nvSpPr>
        <p:spPr>
          <a:xfrm rot="0">
            <a:off x="3684612" y="2491130"/>
            <a:ext cx="6281353" cy="5913670"/>
          </a:xfrm>
          <a:prstGeom prst="rect">
            <a:avLst/>
          </a:prstGeom>
        </p:spPr>
        <p:txBody>
          <a:bodyPr anchor="t" rtlCol="false" tIns="0" lIns="0" bIns="0" rIns="0">
            <a:spAutoFit/>
          </a:bodyPr>
          <a:lstStyle/>
          <a:p>
            <a:pPr algn="just" marL="659219" indent="-329610" lvl="1">
              <a:lnSpc>
                <a:spcPts val="4274"/>
              </a:lnSpc>
              <a:buFont typeface="Arial"/>
              <a:buChar char="•"/>
            </a:pPr>
            <a:r>
              <a:rPr lang="en-US" sz="3053">
                <a:solidFill>
                  <a:srgbClr val="2A2E3A"/>
                </a:solidFill>
                <a:latin typeface="Times New Roman"/>
                <a:ea typeface="Times New Roman"/>
                <a:cs typeface="Times New Roman"/>
                <a:sym typeface="Times New Roman"/>
              </a:rPr>
              <a:t>The sentiment-checker agent leverages the BERT Multilingual model to assess the emotional tone of the content retweeted by users. </a:t>
            </a:r>
          </a:p>
          <a:p>
            <a:pPr algn="just">
              <a:lnSpc>
                <a:spcPts val="4274"/>
              </a:lnSpc>
            </a:pPr>
          </a:p>
          <a:p>
            <a:pPr algn="just" marL="659219" indent="-329610" lvl="1">
              <a:lnSpc>
                <a:spcPts val="4274"/>
              </a:lnSpc>
              <a:buFont typeface="Arial"/>
              <a:buChar char="•"/>
            </a:pPr>
            <a:r>
              <a:rPr lang="en-US" sz="3053">
                <a:solidFill>
                  <a:srgbClr val="2A2E3A"/>
                </a:solidFill>
                <a:latin typeface="Times New Roman"/>
                <a:ea typeface="Times New Roman"/>
                <a:cs typeface="Times New Roman"/>
                <a:sym typeface="Times New Roman"/>
              </a:rPr>
              <a:t>It categorizes the sentiment as 1 star, 2 stars, 3 stars, 4 stars, or 5 stars, helping in identifying emotional manipulation or polarizing content.</a:t>
            </a:r>
          </a:p>
        </p:txBody>
      </p:sp>
      <p:sp>
        <p:nvSpPr>
          <p:cNvPr name="Freeform 10" id="10"/>
          <p:cNvSpPr/>
          <p:nvPr/>
        </p:nvSpPr>
        <p:spPr>
          <a:xfrm flipH="false" flipV="false" rot="0">
            <a:off x="10224018" y="1613452"/>
            <a:ext cx="8188101" cy="8377439"/>
          </a:xfrm>
          <a:custGeom>
            <a:avLst/>
            <a:gdLst/>
            <a:ahLst/>
            <a:cxnLst/>
            <a:rect r="r" b="b" t="t" l="l"/>
            <a:pathLst>
              <a:path h="8377439" w="8188101">
                <a:moveTo>
                  <a:pt x="0" y="0"/>
                </a:moveTo>
                <a:lnTo>
                  <a:pt x="8188102" y="0"/>
                </a:lnTo>
                <a:lnTo>
                  <a:pt x="8188102" y="8377440"/>
                </a:lnTo>
                <a:lnTo>
                  <a:pt x="0" y="8377440"/>
                </a:lnTo>
                <a:lnTo>
                  <a:pt x="0" y="0"/>
                </a:lnTo>
                <a:close/>
              </a:path>
            </a:pathLst>
          </a:custGeom>
          <a:blipFill>
            <a:blip r:embed="rId2"/>
            <a:stretch>
              <a:fillRect l="0" t="-178" r="0" b="-714"/>
            </a:stretch>
          </a:blipFill>
          <a:ln cap="sq">
            <a:noFill/>
            <a:prstDash val="solid"/>
            <a:miter/>
          </a:ln>
        </p:spPr>
      </p:sp>
      <p:sp>
        <p:nvSpPr>
          <p:cNvPr name="TextBox 11" id="11"/>
          <p:cNvSpPr txBox="true"/>
          <p:nvPr/>
        </p:nvSpPr>
        <p:spPr>
          <a:xfrm rot="0">
            <a:off x="99110" y="4057067"/>
            <a:ext cx="3368500" cy="1086433"/>
          </a:xfrm>
          <a:prstGeom prst="rect">
            <a:avLst/>
          </a:prstGeom>
        </p:spPr>
        <p:txBody>
          <a:bodyPr anchor="t" rtlCol="false" tIns="0" lIns="0" bIns="0" rIns="0">
            <a:spAutoFit/>
          </a:bodyPr>
          <a:lstStyle/>
          <a:p>
            <a:pPr algn="just">
              <a:lnSpc>
                <a:spcPts val="2865"/>
              </a:lnSpc>
              <a:spcBef>
                <a:spcPct val="0"/>
              </a:spcBef>
            </a:pPr>
            <a:r>
              <a:rPr lang="en-US" b="true" sz="2204">
                <a:solidFill>
                  <a:srgbClr val="000000"/>
                </a:solidFill>
                <a:latin typeface="Klein Bold"/>
                <a:ea typeface="Klein Bold"/>
                <a:cs typeface="Klein Bold"/>
                <a:sym typeface="Klein Bold"/>
              </a:rPr>
              <a:t>Algorithm 1. </a:t>
            </a:r>
            <a:r>
              <a:rPr lang="en-US" sz="2204">
                <a:solidFill>
                  <a:srgbClr val="000000"/>
                </a:solidFill>
                <a:latin typeface="Klein"/>
                <a:ea typeface="Klein"/>
                <a:cs typeface="Klein"/>
                <a:sym typeface="Klein"/>
              </a:rPr>
              <a:t>Sentiment Score Computation for News Articles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DAGfYX0KTXc</dc:identifier>
  <dcterms:modified xsi:type="dcterms:W3CDTF">2011-08-01T06:04:30Z</dcterms:modified>
  <cp:revision>1</cp:revision>
  <dc:title>Paper Id 380 (ICCS-25)</dc:title>
</cp:coreProperties>
</file>