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60806ac6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60806ac6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60806ac6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60806ac6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60806ac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60806ac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60806ac6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60806ac6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60806ac6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60806ac6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60806ac6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60806ac6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60806ac6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60806ac6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60806ac6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60806ac6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60806ac6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60806ac6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60806ac6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60806ac6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66275" y="119600"/>
            <a:ext cx="6514800" cy="9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22222"/>
                </a:solidFill>
                <a:highlight>
                  <a:srgbClr val="FFFFFF"/>
                </a:highlight>
              </a:rPr>
              <a:t>25th International Conference on Computational Science</a:t>
            </a:r>
            <a:endParaRPr sz="18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66275" y="2385575"/>
            <a:ext cx="69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6236"/>
              <a:t>Cattle Identification using 2D Mask Retention</a:t>
            </a:r>
            <a:endParaRPr sz="6236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6236"/>
              <a:t>Network</a:t>
            </a:r>
            <a:endParaRPr sz="6236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SS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200" y="1203650"/>
            <a:ext cx="2082950" cy="646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194375" y="882175"/>
            <a:ext cx="87618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166275" y="3435100"/>
            <a:ext cx="69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Author’s</a:t>
            </a:r>
            <a:r>
              <a:rPr lang="en" sz="1200"/>
              <a:t>: Niraj Kumar, Sakshi Ranjan, Sanjay Kumar Singh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Affiliation</a:t>
            </a:r>
            <a:r>
              <a:rPr lang="en" sz="1000"/>
              <a:t>: Indian Institute of Technology (BHU), Varanasi</a:t>
            </a:r>
            <a:endParaRPr sz="10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911575" y="530675"/>
            <a:ext cx="10242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100"/>
              <a:t>(Singapore)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Future Work: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Proposed method is accurate, scalable, and efficient.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Handles occlusion and lighting variations well.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Limitations</a:t>
            </a:r>
            <a:r>
              <a:rPr lang="en"/>
              <a:t>: small dataset, semi-controlled setting.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Future Directions: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1)</a:t>
            </a:r>
            <a:r>
              <a:rPr lang="en"/>
              <a:t>Dataset expansion, domain adaptation.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2)</a:t>
            </a:r>
            <a:r>
              <a:rPr lang="en"/>
              <a:t>Unsupervised learning.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3)</a:t>
            </a:r>
            <a:r>
              <a:rPr lang="en"/>
              <a:t>Edge deployment and multimodal fusion (e.g., face, gait).</a:t>
            </a:r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653475" y="2080350"/>
            <a:ext cx="20583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&amp; Problem Statement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cattle identification matters: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Essential for herd management, disease control, and traceability.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Limitations of traditional methods: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Ear tags, RFID: labor-intensive, prone to loss/damage.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for a robust, scalable, and automated solution.</a:t>
            </a:r>
            <a:endParaRPr/>
          </a:p>
        </p:txBody>
      </p:sp>
      <p:cxnSp>
        <p:nvCxnSpPr>
          <p:cNvPr id="66" name="Google Shape;66;p14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Muzzle Patterns?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3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 human fingerprints - </a:t>
            </a:r>
            <a:r>
              <a:rPr lang="en" b="1"/>
              <a:t>Unique and Permanent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prone to </a:t>
            </a:r>
            <a:r>
              <a:rPr lang="en" b="1"/>
              <a:t>detachments or degradation</a:t>
            </a:r>
            <a:r>
              <a:rPr lang="en"/>
              <a:t> like physical tags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Suitable for </a:t>
            </a:r>
            <a:r>
              <a:rPr lang="en" b="1"/>
              <a:t>Real World Farm Settings</a:t>
            </a:r>
            <a:r>
              <a:rPr lang="en"/>
              <a:t> with minimal hardware</a:t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B97CBA7-B8B5-483D-8E20-26A74C7B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00" y="1837777"/>
            <a:ext cx="3701400" cy="2045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in Cattle Recognition: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 similarity among cattle.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Lighting variations, occlusion, movement.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CNNs capture local patterns well but struggle with </a:t>
            </a:r>
            <a:r>
              <a:rPr lang="en" b="1"/>
              <a:t>global context</a:t>
            </a:r>
            <a:r>
              <a:rPr lang="en"/>
              <a:t>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Transformers handle global features but are </a:t>
            </a:r>
            <a:r>
              <a:rPr lang="en" b="1"/>
              <a:t>computationally expensive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80" name="Google Shape;80;p16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Architecture Overview: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8049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Combination of </a:t>
            </a:r>
            <a:r>
              <a:rPr lang="en" b="1" dirty="0"/>
              <a:t>Vision Transformer(ViT)</a:t>
            </a:r>
            <a:r>
              <a:rPr lang="en" dirty="0"/>
              <a:t> and </a:t>
            </a:r>
            <a:r>
              <a:rPr lang="en" b="1" dirty="0"/>
              <a:t>Retention Networks.</a:t>
            </a:r>
            <a:endParaRPr b="1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Uses </a:t>
            </a:r>
            <a:r>
              <a:rPr lang="en" b="1" dirty="0"/>
              <a:t>2D Masking</a:t>
            </a:r>
            <a:r>
              <a:rPr lang="en" dirty="0"/>
              <a:t> to capture spatial and temporal dependencies efficiently.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Model pipeline includes: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1) Video → Frames → Patches → Embeddings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2) Frame-wise ViT processing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3) Temporal modeling via </a:t>
            </a:r>
            <a:r>
              <a:rPr lang="en" b="1" dirty="0"/>
              <a:t>cross-chunk retention.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cxnSp>
        <p:nvCxnSpPr>
          <p:cNvPr id="87" name="Google Shape;87;p17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F12AFA8-DF92-4C29-94EC-C4FDAC6D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83" y="2431992"/>
            <a:ext cx="4428417" cy="21368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Mask Retention Mechanism: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Introduces </a:t>
            </a:r>
            <a:r>
              <a:rPr lang="en" b="1"/>
              <a:t>decaying 2D spatial masks</a:t>
            </a:r>
            <a:r>
              <a:rPr lang="en"/>
              <a:t> to model patch relationships.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Retains spatial/temporal memory with </a:t>
            </a:r>
            <a:r>
              <a:rPr lang="en" b="1"/>
              <a:t>less computation</a:t>
            </a:r>
            <a:r>
              <a:rPr lang="en"/>
              <a:t> than ViT’s.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Improves feature attention across frames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Reduces </a:t>
            </a:r>
            <a:r>
              <a:rPr lang="en" b="1"/>
              <a:t>quadratic complexit</a:t>
            </a:r>
            <a:r>
              <a:rPr lang="en"/>
              <a:t>y to near-linear.</a:t>
            </a:r>
            <a:endParaRPr/>
          </a:p>
        </p:txBody>
      </p:sp>
      <p:cxnSp>
        <p:nvCxnSpPr>
          <p:cNvPr id="94" name="Google Shape;94;p18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30EA762-58A1-40A5-AF77-861696CB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38" y="1237109"/>
            <a:ext cx="3202063" cy="3672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and Experimental Setup: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Custom-collected </a:t>
            </a:r>
            <a:r>
              <a:rPr lang="en" b="1"/>
              <a:t>muzzle video dataset</a:t>
            </a:r>
            <a:r>
              <a:rPr lang="en"/>
              <a:t> (50 cattle).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High-resolution frames</a:t>
            </a:r>
            <a:r>
              <a:rPr lang="en"/>
              <a:t> split into Training (80%) and Validation (20%).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Experiments conducted using </a:t>
            </a:r>
            <a:r>
              <a:rPr lang="en" b="1"/>
              <a:t>Tensorflow/keras</a:t>
            </a:r>
            <a:r>
              <a:rPr lang="en"/>
              <a:t> on modest hardware.</a:t>
            </a:r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and Comparisons: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Achieved </a:t>
            </a:r>
            <a:r>
              <a:rPr lang="en" b="1"/>
              <a:t>91.5% accuracy</a:t>
            </a:r>
            <a:r>
              <a:rPr lang="en"/>
              <a:t>, outperforming: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1)</a:t>
            </a:r>
            <a:r>
              <a:rPr lang="en"/>
              <a:t>ViViT(91.3%)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2)</a:t>
            </a:r>
            <a:r>
              <a:rPr lang="en"/>
              <a:t>MViT (91.0%)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3)</a:t>
            </a:r>
            <a:r>
              <a:rPr lang="en"/>
              <a:t>TAN, X3D, I3D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metrics: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1)</a:t>
            </a:r>
            <a:r>
              <a:rPr lang="en"/>
              <a:t>Precision: 91.0%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2)</a:t>
            </a:r>
            <a:r>
              <a:rPr lang="en"/>
              <a:t>Recall: 90.8%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3)</a:t>
            </a:r>
            <a:r>
              <a:rPr lang="en"/>
              <a:t>F1 Score: 90.9%</a:t>
            </a: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8254ADC-6B65-4D71-B357-645D89F0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94" y="1483525"/>
            <a:ext cx="4028048" cy="1660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094BC-6547-4C43-8B89-4F970D58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790" y="3245646"/>
            <a:ext cx="3873052" cy="1835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 Studies &amp; Insights: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Higher resolutions (128×128) → better accuracy.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Performance degrades slightly with more classes.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CrossEntropy outperforms other loss functions.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t-SNE and Confusion Matrix </a:t>
            </a:r>
            <a:r>
              <a:rPr lang="en"/>
              <a:t>show robust feature separation and minor misclassification.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115" name="Google Shape;115;p21"/>
          <p:cNvCxnSpPr/>
          <p:nvPr/>
        </p:nvCxnSpPr>
        <p:spPr>
          <a:xfrm rot="10800000" flipH="1">
            <a:off x="201850" y="1016650"/>
            <a:ext cx="8687100" cy="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435</Words>
  <Application>Microsoft Office PowerPoint</Application>
  <PresentationFormat>On-screen Show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25th International Conference on Computational Science </vt:lpstr>
      <vt:lpstr>Motivation &amp; Problem Statement</vt:lpstr>
      <vt:lpstr>Why Muzzle Patterns?</vt:lpstr>
      <vt:lpstr>Challenges in Cattle Recognition:</vt:lpstr>
      <vt:lpstr>Proposed Architecture Overview:</vt:lpstr>
      <vt:lpstr>2D Mask Retention Mechanism:</vt:lpstr>
      <vt:lpstr>Dataset and Experimental Setup:</vt:lpstr>
      <vt:lpstr>Results and Comparisons:</vt:lpstr>
      <vt:lpstr>Ablation Studies &amp; Insights:</vt:lpstr>
      <vt:lpstr>Conclusion &amp; Future Work: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International Conference on Computational Science </dc:title>
  <cp:lastModifiedBy>NIRAJ KUMAR</cp:lastModifiedBy>
  <cp:revision>2</cp:revision>
  <dcterms:modified xsi:type="dcterms:W3CDTF">2025-06-16T13:49:02Z</dcterms:modified>
</cp:coreProperties>
</file>